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1" r:id="rId4"/>
    <p:sldId id="272" r:id="rId5"/>
    <p:sldId id="274" r:id="rId6"/>
    <p:sldId id="275" r:id="rId7"/>
    <p:sldId id="276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6E8E5C-C0D3-4AE6-824D-FB25600E7659}">
          <p14:sldIdLst>
            <p14:sldId id="256"/>
            <p14:sldId id="270"/>
            <p14:sldId id="271"/>
            <p14:sldId id="272"/>
          </p14:sldIdLst>
        </p14:section>
        <p14:section name="Untitled Section" id="{3B45ED02-F58C-4E4E-878D-0A8F03F03646}">
          <p14:sldIdLst>
            <p14:sldId id="274"/>
            <p14:sldId id="275"/>
            <p14:sldId id="27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92096-4BE1-4354-B321-D5D865E4AF4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4E8DC-EE4C-4E32-86FF-C5A5491BC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21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A373F-0736-46EC-8AD1-20CB5B41017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E3FF0-2C53-42BF-8E67-E6D46991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775-BBF4-46D1-96CC-2F33F625E5AC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3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27BF-824C-4809-99F7-83ADF53B663A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2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7C4-99D2-49C0-91A8-78E5B39D88C5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335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DD19-EC25-4788-8EC7-91BE2CFD01C2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6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E63B-9D8A-475E-BF8A-A8D4ED8EEFEB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743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94C8-1B52-4A4E-B12A-9B23206315FE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68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136-1480-49BE-94C3-97DB4618230A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4550-247D-45D4-AE59-D71C78AD5AC3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1472A-1301-4B6B-9A52-4C1A75797A23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1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F88-4740-42E5-93B7-0228C2E2CA33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7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EBAE-3760-48F2-B66A-4AE335CEC98E}" type="datetime1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DE00-A5EA-4722-A185-C8747C2EFFEE}" type="datetime1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88DD-0C63-408D-A6AB-9C26BA2F3B22}" type="datetime1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4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04A9-0137-483E-9E50-DF8CDED500E3}" type="datetime1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3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BA40-BB69-40A7-AFA5-B144C0606AD2}" type="datetime1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9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EE22E-F21A-44DB-A39C-B3C1C2B117AA}" type="datetime1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2A3B-AA6D-4B05-AF70-D7D46C219C18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B57891-7AD1-4DEF-B564-A906AAED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3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sfaa.org/ppystudent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s://twitter.com/mafaaM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MafaaMN/?fref=ts" TargetMode="External"/><Relationship Id="rId5" Type="http://schemas.openxmlformats.org/officeDocument/2006/relationships/hyperlink" Target="http://www.mafaa.org/public/public.php" TargetMode="External"/><Relationship Id="rId4" Type="http://schemas.openxmlformats.org/officeDocument/2006/relationships/hyperlink" Target="mailto:mafaaoutreach@gmail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95458"/>
            <a:ext cx="4800600" cy="3209664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0" y="4495800"/>
            <a:ext cx="9144000" cy="1470025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FAFSA Prior-Prior Year (PPY):</a:t>
            </a:r>
            <a:b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</a:b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What does it mean?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55661"/>
            <a:ext cx="360238" cy="402339"/>
          </a:xfrm>
        </p:spPr>
        <p:txBody>
          <a:bodyPr/>
          <a:lstStyle/>
          <a:p>
            <a:pPr algn="l"/>
            <a:fld id="{D492EC81-6034-444F-A7CC-9A3A06457C11}" type="slidenum">
              <a:rPr 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2</a:t>
            </a:fld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7403" y1="27491" x2="27403" y2="27491"/>
                        <a14:foregroundMark x1="45953" y1="32990" x2="45953" y2="32990"/>
                        <a14:foregroundMark x1="57083" y1="31873" x2="57589" y2="31701"/>
                        <a14:foregroundMark x1="55396" y1="42096" x2="55396" y2="42096"/>
                        <a14:foregroundMark x1="50000" y1="51718" x2="50000" y2="51718"/>
                        <a14:foregroundMark x1="49831" y1="64777" x2="49831" y2="64777"/>
                        <a14:foregroundMark x1="51855" y1="75687" x2="51855" y2="75687"/>
                        <a14:foregroundMark x1="46290" y1="67354" x2="46290" y2="67354"/>
                        <a14:foregroundMark x1="55396" y1="61512" x2="55396" y2="61512"/>
                        <a14:foregroundMark x1="39207" y1="60739" x2="38533" y2="60223"/>
                        <a14:foregroundMark x1="34823" y1="55069" x2="34823" y2="55069"/>
                        <a14:foregroundMark x1="33137" y1="48883" x2="33137" y2="48883"/>
                        <a14:foregroundMark x1="43339" y1="45876" x2="43339" y2="45876"/>
                        <a14:foregroundMark x1="35329" y1="32388" x2="35329" y2="32388"/>
                        <a14:foregroundMark x1="37184" y1="26031" x2="37943" y2="26031"/>
                        <a14:foregroundMark x1="33895" y1="39261" x2="34401" y2="39605"/>
                        <a14:foregroundMark x1="37774" y1="43557" x2="37774" y2="43557"/>
                        <a14:foregroundMark x1="63322" y1="38058" x2="64250" y2="37887"/>
                        <a14:foregroundMark x1="80017" y1="37543" x2="80017" y2="37543"/>
                        <a14:foregroundMark x1="72428" y1="25430" x2="72428" y2="25430"/>
                        <a14:foregroundMark x1="78752" y1="16753" x2="79089" y2="15636"/>
                        <a14:foregroundMark x1="81366" y1="12027" x2="81366" y2="12027"/>
                        <a14:foregroundMark x1="95278" y1="45876" x2="95278" y2="45876"/>
                        <a14:foregroundMark x1="93002" y1="66237" x2="92664" y2="67354"/>
                        <a14:foregroundMark x1="73187" y1="86254" x2="73019" y2="86856"/>
                        <a14:foregroundMark x1="56661" y1="93299" x2="56661" y2="93299"/>
                        <a14:foregroundMark x1="39629" y1="94759" x2="39460" y2="93814"/>
                        <a14:foregroundMark x1="24958" y1="86856" x2="24621" y2="86082"/>
                        <a14:foregroundMark x1="13659" y1="78522" x2="13659" y2="78522"/>
                        <a14:foregroundMark x1="8432" y1="65464" x2="8094" y2="63230"/>
                        <a14:foregroundMark x1="5649" y1="55670" x2="5481" y2="55069"/>
                        <a14:foregroundMark x1="3794" y1="43729" x2="3794" y2="42096"/>
                        <a14:foregroundMark x1="7504" y1="34278" x2="7504" y2="34278"/>
                        <a14:foregroundMark x1="17201" y1="24313" x2="17538" y2="23711"/>
                        <a14:foregroundMark x1="22344" y1="16581" x2="22934" y2="15979"/>
                        <a14:foregroundMark x1="31788" y1="11082" x2="32378" y2="10653"/>
                        <a14:foregroundMark x1="43339" y1="6357" x2="43339" y2="6357"/>
                        <a14:foregroundMark x1="55228" y1="4983" x2="55228" y2="4983"/>
                        <a14:foregroundMark x1="63322" y1="7131" x2="63322" y2="7131"/>
                        <a14:foregroundMark x1="72091" y1="9536" x2="72091" y2="9536"/>
                        <a14:foregroundMark x1="79342" y1="16753" x2="79680" y2="17526"/>
                        <a14:foregroundMark x1="86509" y1="24656" x2="86509" y2="24656"/>
                        <a14:foregroundMark x1="91906" y1="33763" x2="91906" y2="33763"/>
                        <a14:foregroundMark x1="95278" y1="42096" x2="95278" y2="43041"/>
                        <a14:foregroundMark x1="62395" y1="57732" x2="62395" y2="57732"/>
                        <a14:foregroundMark x1="45194" y1="59794" x2="44604" y2="60997"/>
                        <a14:foregroundMark x1="32209" y1="64948" x2="32209" y2="64948"/>
                        <a14:foregroundMark x1="33305" y1="62887" x2="35750" y2="67955"/>
                        <a14:foregroundMark x1="35497" y1="72079" x2="35497" y2="72079"/>
                        <a14:foregroundMark x1="45953" y1="75344" x2="45953" y2="75344"/>
                        <a14:foregroundMark x1="47049" y1="74570" x2="47808" y2="74570"/>
                        <a14:foregroundMark x1="57589" y1="76117" x2="57589" y2="76117"/>
                        <a14:foregroundMark x1="58179" y1="76117" x2="58179" y2="76117"/>
                        <a14:foregroundMark x1="60793" y1="75859" x2="60793" y2="75859"/>
                        <a14:foregroundMark x1="60961" y1="75687" x2="60961" y2="75687"/>
                        <a14:foregroundMark x1="63912" y1="74570" x2="63912" y2="74570"/>
                        <a14:foregroundMark x1="64503" y1="73625" x2="64503" y2="73625"/>
                        <a14:foregroundMark x1="64503" y1="72680" x2="64503" y2="72680"/>
                        <a14:foregroundMark x1="38533" y1="66237" x2="39966" y2="67182"/>
                        <a14:foregroundMark x1="50590" y1="71564" x2="50590" y2="71564"/>
                        <a14:foregroundMark x1="51096" y1="71564" x2="51096" y2="71564"/>
                        <a14:foregroundMark x1="52614" y1="69674" x2="52614" y2="69674"/>
                        <a14:foregroundMark x1="53373" y1="67182" x2="53373" y2="67182"/>
                        <a14:foregroundMark x1="53541" y1="65893" x2="53710" y2="64948"/>
                        <a14:foregroundMark x1="54047" y1="58162" x2="54469" y2="56014"/>
                        <a14:foregroundMark x1="54469" y1="50601" x2="54469" y2="49227"/>
                        <a14:foregroundMark x1="54806" y1="48454" x2="54806" y2="48454"/>
                        <a14:foregroundMark x1="55396" y1="47509" x2="55902" y2="46993"/>
                        <a14:foregroundMark x1="59865" y1="41838" x2="59865" y2="41838"/>
                        <a14:foregroundMark x1="65177" y1="40550" x2="65767" y2="40550"/>
                        <a14:foregroundMark x1="67454" y1="39605" x2="67454" y2="39605"/>
                        <a14:foregroundMark x1="68381" y1="39003" x2="68887" y2="38488"/>
                        <a14:foregroundMark x1="68887" y1="38488" x2="68887" y2="38488"/>
                        <a14:foregroundMark x1="66863" y1="38058" x2="66863" y2="38058"/>
                        <a14:foregroundMark x1="51265" y1="31701" x2="51265" y2="31701"/>
                        <a14:foregroundMark x1="46627" y1="27320" x2="46627" y2="27320"/>
                        <a14:foregroundMark x1="43170" y1="24485" x2="42917" y2="23883"/>
                        <a14:foregroundMark x1="42917" y1="22251" x2="42917" y2="21478"/>
                        <a14:foregroundMark x1="42749" y1="21478" x2="42749" y2="21478"/>
                        <a14:foregroundMark x1="38870" y1="23883" x2="38870" y2="23883"/>
                        <a14:foregroundMark x1="38111" y1="23711" x2="38111" y2="23711"/>
                        <a14:foregroundMark x1="35497" y1="23711" x2="35497" y2="23711"/>
                        <a14:foregroundMark x1="33137" y1="28436" x2="34064" y2="28866"/>
                        <a14:foregroundMark x1="49073" y1="34278" x2="49073" y2="34278"/>
                        <a14:foregroundMark x1="51855" y1="29811" x2="49241" y2="29038"/>
                        <a14:foregroundMark x1="38870" y1="27491" x2="38870" y2="27491"/>
                        <a14:foregroundMark x1="49410" y1="29811" x2="49410" y2="29811"/>
                        <a14:foregroundMark x1="55902" y1="27663" x2="55902" y2="27663"/>
                        <a14:foregroundMark x1="67791" y1="29983" x2="68718" y2="30928"/>
                        <a14:foregroundMark x1="74705" y1="38316" x2="75211" y2="37887"/>
                        <a14:foregroundMark x1="78752" y1="42612" x2="79342" y2="42268"/>
                        <a14:foregroundMark x1="58010" y1="52062" x2="58010" y2="52062"/>
                        <a14:foregroundMark x1="48145" y1="59278" x2="48145" y2="59278"/>
                        <a14:foregroundMark x1="42243" y1="64003" x2="42243" y2="62887"/>
                        <a14:foregroundMark x1="46880" y1="50945" x2="46880" y2="50945"/>
                        <a14:foregroundMark x1="50169" y1="39433" x2="50169" y2="39433"/>
                        <a14:foregroundMark x1="59275" y1="32990" x2="59275" y2="32990"/>
                        <a14:foregroundMark x1="67960" y1="34278" x2="67960" y2="34278"/>
                        <a14:foregroundMark x1="75632" y1="33591" x2="75632" y2="33591"/>
                        <a14:foregroundMark x1="59865" y1="81959" x2="59865" y2="81959"/>
                        <a14:foregroundMark x1="42243" y1="80241" x2="42243" y2="80241"/>
                        <a14:foregroundMark x1="37605" y1="79467" x2="37605" y2="79467"/>
                        <a14:foregroundMark x1="48482" y1="79124" x2="48482" y2="79124"/>
                        <a14:foregroundMark x1="56492" y1="79296" x2="57251" y2="79467"/>
                        <a14:foregroundMark x1="64503" y1="79639" x2="64503" y2="79639"/>
                        <a14:foregroundMark x1="67032" y1="77749" x2="67032" y2="77749"/>
                        <a14:foregroundMark x1="78583" y1="84192" x2="78583" y2="84192"/>
                        <a14:foregroundMark x1="82293" y1="79639" x2="82293" y2="79639"/>
                        <a14:foregroundMark x1="85582" y1="76289" x2="85582" y2="76289"/>
                        <a14:foregroundMark x1="86931" y1="72680" x2="86931" y2="72680"/>
                        <a14:foregroundMark x1="88617" y1="69244" x2="88617" y2="69244"/>
                        <a14:foregroundMark x1="89882" y1="65292" x2="89882" y2="65292"/>
                        <a14:foregroundMark x1="92664" y1="59107" x2="92664" y2="59107"/>
                        <a14:foregroundMark x1="93255" y1="56014" x2="93255" y2="56014"/>
                        <a14:foregroundMark x1="94857" y1="52234" x2="94857" y2="52234"/>
                        <a14:foregroundMark x1="95447" y1="37543" x2="95447" y2="37543"/>
                        <a14:foregroundMark x1="92496" y1="32818" x2="92496" y2="32818"/>
                        <a14:foregroundMark x1="90809" y1="28608" x2="90809" y2="28608"/>
                        <a14:foregroundMark x1="74283" y1="11254" x2="74283" y2="11254"/>
                        <a14:foregroundMark x1="64081" y1="10309" x2="64081" y2="10309"/>
                        <a14:foregroundMark x1="61889" y1="6873" x2="61889" y2="6873"/>
                        <a14:foregroundMark x1="46459" y1="6186" x2="46459" y2="6186"/>
                        <a14:foregroundMark x1="35497" y1="6357" x2="35497" y2="6357"/>
                        <a14:foregroundMark x1="28499" y1="10481" x2="28499" y2="10481"/>
                        <a14:foregroundMark x1="22344" y1="14691" x2="22344" y2="14691"/>
                        <a14:foregroundMark x1="15683" y1="19416" x2="15683" y2="19416"/>
                        <a14:foregroundMark x1="14165" y1="22766" x2="14165" y2="22766"/>
                        <a14:foregroundMark x1="13069" y1="26031" x2="13069" y2="26031"/>
                        <a14:foregroundMark x1="11804" y1="30326" x2="11804" y2="31701"/>
                        <a14:foregroundMark x1="11383" y1="72079" x2="11383" y2="72079"/>
                        <a14:foregroundMark x1="16273" y1="78007" x2="17201" y2="79467"/>
                        <a14:foregroundMark x1="29005" y1="88402" x2="29005" y2="88402"/>
                        <a14:foregroundMark x1="49410" y1="93471" x2="49410" y2="93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56287"/>
            <a:ext cx="927981" cy="910764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What is PPY?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001000" cy="47030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Starting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October 1, 2016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, the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2017-18 FAFSA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will be available and require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2015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 tax information.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Instead of waiting for the parent/student to complete tax returns for the previous year, the FAFSA will now use information from TWO years prior.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***Highly important for HS students who are Juniors now***</a:t>
            </a:r>
          </a:p>
          <a:p>
            <a:pPr marL="0" indent="0" algn="ctr">
              <a:buNone/>
            </a:pPr>
            <a:endParaRPr lang="en-US" sz="2400" dirty="0">
              <a:latin typeface="Bell MT" panose="02020503060305020303" pitchFamily="18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Bell MT" panose="02020503060305020303" pitchFamily="18" charset="0"/>
                <a:hlinkClick r:id="rId4"/>
              </a:rPr>
              <a:t>PPY Video</a:t>
            </a:r>
            <a:endParaRPr lang="en-US" sz="4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55661"/>
            <a:ext cx="360238" cy="402339"/>
          </a:xfrm>
        </p:spPr>
        <p:txBody>
          <a:bodyPr/>
          <a:lstStyle/>
          <a:p>
            <a:pPr algn="l"/>
            <a:fld id="{D492EC81-6034-444F-A7CC-9A3A06457C11}" type="slidenum">
              <a:rPr 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3</a:t>
            </a:fld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7403" y1="27491" x2="27403" y2="27491"/>
                        <a14:foregroundMark x1="45953" y1="32990" x2="45953" y2="32990"/>
                        <a14:foregroundMark x1="57083" y1="31873" x2="57589" y2="31701"/>
                        <a14:foregroundMark x1="55396" y1="42096" x2="55396" y2="42096"/>
                        <a14:foregroundMark x1="50000" y1="51718" x2="50000" y2="51718"/>
                        <a14:foregroundMark x1="49831" y1="64777" x2="49831" y2="64777"/>
                        <a14:foregroundMark x1="51855" y1="75687" x2="51855" y2="75687"/>
                        <a14:foregroundMark x1="46290" y1="67354" x2="46290" y2="67354"/>
                        <a14:foregroundMark x1="55396" y1="61512" x2="55396" y2="61512"/>
                        <a14:foregroundMark x1="39207" y1="60739" x2="38533" y2="60223"/>
                        <a14:foregroundMark x1="34823" y1="55069" x2="34823" y2="55069"/>
                        <a14:foregroundMark x1="33137" y1="48883" x2="33137" y2="48883"/>
                        <a14:foregroundMark x1="43339" y1="45876" x2="43339" y2="45876"/>
                        <a14:foregroundMark x1="35329" y1="32388" x2="35329" y2="32388"/>
                        <a14:foregroundMark x1="37184" y1="26031" x2="37943" y2="26031"/>
                        <a14:foregroundMark x1="33895" y1="39261" x2="34401" y2="39605"/>
                        <a14:foregroundMark x1="37774" y1="43557" x2="37774" y2="43557"/>
                        <a14:foregroundMark x1="63322" y1="38058" x2="64250" y2="37887"/>
                        <a14:foregroundMark x1="80017" y1="37543" x2="80017" y2="37543"/>
                        <a14:foregroundMark x1="72428" y1="25430" x2="72428" y2="25430"/>
                        <a14:foregroundMark x1="78752" y1="16753" x2="79089" y2="15636"/>
                        <a14:foregroundMark x1="81366" y1="12027" x2="81366" y2="12027"/>
                        <a14:foregroundMark x1="95278" y1="45876" x2="95278" y2="45876"/>
                        <a14:foregroundMark x1="93002" y1="66237" x2="92664" y2="67354"/>
                        <a14:foregroundMark x1="73187" y1="86254" x2="73019" y2="86856"/>
                        <a14:foregroundMark x1="56661" y1="93299" x2="56661" y2="93299"/>
                        <a14:foregroundMark x1="39629" y1="94759" x2="39460" y2="93814"/>
                        <a14:foregroundMark x1="24958" y1="86856" x2="24621" y2="86082"/>
                        <a14:foregroundMark x1="13659" y1="78522" x2="13659" y2="78522"/>
                        <a14:foregroundMark x1="8432" y1="65464" x2="8094" y2="63230"/>
                        <a14:foregroundMark x1="5649" y1="55670" x2="5481" y2="55069"/>
                        <a14:foregroundMark x1="3794" y1="43729" x2="3794" y2="42096"/>
                        <a14:foregroundMark x1="7504" y1="34278" x2="7504" y2="34278"/>
                        <a14:foregroundMark x1="17201" y1="24313" x2="17538" y2="23711"/>
                        <a14:foregroundMark x1="22344" y1="16581" x2="22934" y2="15979"/>
                        <a14:foregroundMark x1="31788" y1="11082" x2="32378" y2="10653"/>
                        <a14:foregroundMark x1="43339" y1="6357" x2="43339" y2="6357"/>
                        <a14:foregroundMark x1="55228" y1="4983" x2="55228" y2="4983"/>
                        <a14:foregroundMark x1="63322" y1="7131" x2="63322" y2="7131"/>
                        <a14:foregroundMark x1="72091" y1="9536" x2="72091" y2="9536"/>
                        <a14:foregroundMark x1="79342" y1="16753" x2="79680" y2="17526"/>
                        <a14:foregroundMark x1="86509" y1="24656" x2="86509" y2="24656"/>
                        <a14:foregroundMark x1="91906" y1="33763" x2="91906" y2="33763"/>
                        <a14:foregroundMark x1="95278" y1="42096" x2="95278" y2="43041"/>
                        <a14:foregroundMark x1="62395" y1="57732" x2="62395" y2="57732"/>
                        <a14:foregroundMark x1="45194" y1="59794" x2="44604" y2="60997"/>
                        <a14:foregroundMark x1="32209" y1="64948" x2="32209" y2="64948"/>
                        <a14:foregroundMark x1="33305" y1="62887" x2="35750" y2="67955"/>
                        <a14:foregroundMark x1="35497" y1="72079" x2="35497" y2="72079"/>
                        <a14:foregroundMark x1="45953" y1="75344" x2="45953" y2="75344"/>
                        <a14:foregroundMark x1="47049" y1="74570" x2="47808" y2="74570"/>
                        <a14:foregroundMark x1="57589" y1="76117" x2="57589" y2="76117"/>
                        <a14:foregroundMark x1="58179" y1="76117" x2="58179" y2="76117"/>
                        <a14:foregroundMark x1="60793" y1="75859" x2="60793" y2="75859"/>
                        <a14:foregroundMark x1="60961" y1="75687" x2="60961" y2="75687"/>
                        <a14:foregroundMark x1="63912" y1="74570" x2="63912" y2="74570"/>
                        <a14:foregroundMark x1="64503" y1="73625" x2="64503" y2="73625"/>
                        <a14:foregroundMark x1="64503" y1="72680" x2="64503" y2="72680"/>
                        <a14:foregroundMark x1="38533" y1="66237" x2="39966" y2="67182"/>
                        <a14:foregroundMark x1="50590" y1="71564" x2="50590" y2="71564"/>
                        <a14:foregroundMark x1="51096" y1="71564" x2="51096" y2="71564"/>
                        <a14:foregroundMark x1="52614" y1="69674" x2="52614" y2="69674"/>
                        <a14:foregroundMark x1="53373" y1="67182" x2="53373" y2="67182"/>
                        <a14:foregroundMark x1="53541" y1="65893" x2="53710" y2="64948"/>
                        <a14:foregroundMark x1="54047" y1="58162" x2="54469" y2="56014"/>
                        <a14:foregroundMark x1="54469" y1="50601" x2="54469" y2="49227"/>
                        <a14:foregroundMark x1="54806" y1="48454" x2="54806" y2="48454"/>
                        <a14:foregroundMark x1="55396" y1="47509" x2="55902" y2="46993"/>
                        <a14:foregroundMark x1="59865" y1="41838" x2="59865" y2="41838"/>
                        <a14:foregroundMark x1="65177" y1="40550" x2="65767" y2="40550"/>
                        <a14:foregroundMark x1="67454" y1="39605" x2="67454" y2="39605"/>
                        <a14:foregroundMark x1="68381" y1="39003" x2="68887" y2="38488"/>
                        <a14:foregroundMark x1="68887" y1="38488" x2="68887" y2="38488"/>
                        <a14:foregroundMark x1="66863" y1="38058" x2="66863" y2="38058"/>
                        <a14:foregroundMark x1="51265" y1="31701" x2="51265" y2="31701"/>
                        <a14:foregroundMark x1="46627" y1="27320" x2="46627" y2="27320"/>
                        <a14:foregroundMark x1="43170" y1="24485" x2="42917" y2="23883"/>
                        <a14:foregroundMark x1="42917" y1="22251" x2="42917" y2="21478"/>
                        <a14:foregroundMark x1="42749" y1="21478" x2="42749" y2="21478"/>
                        <a14:foregroundMark x1="38870" y1="23883" x2="38870" y2="23883"/>
                        <a14:foregroundMark x1="38111" y1="23711" x2="38111" y2="23711"/>
                        <a14:foregroundMark x1="35497" y1="23711" x2="35497" y2="23711"/>
                        <a14:foregroundMark x1="33137" y1="28436" x2="34064" y2="28866"/>
                        <a14:foregroundMark x1="49073" y1="34278" x2="49073" y2="34278"/>
                        <a14:foregroundMark x1="51855" y1="29811" x2="49241" y2="29038"/>
                        <a14:foregroundMark x1="38870" y1="27491" x2="38870" y2="27491"/>
                        <a14:foregroundMark x1="49410" y1="29811" x2="49410" y2="29811"/>
                        <a14:foregroundMark x1="55902" y1="27663" x2="55902" y2="27663"/>
                        <a14:foregroundMark x1="67791" y1="29983" x2="68718" y2="30928"/>
                        <a14:foregroundMark x1="74705" y1="38316" x2="75211" y2="37887"/>
                        <a14:foregroundMark x1="78752" y1="42612" x2="79342" y2="42268"/>
                        <a14:foregroundMark x1="58010" y1="52062" x2="58010" y2="52062"/>
                        <a14:foregroundMark x1="48145" y1="59278" x2="48145" y2="59278"/>
                        <a14:foregroundMark x1="42243" y1="64003" x2="42243" y2="62887"/>
                        <a14:foregroundMark x1="46880" y1="50945" x2="46880" y2="50945"/>
                        <a14:foregroundMark x1="50169" y1="39433" x2="50169" y2="39433"/>
                        <a14:foregroundMark x1="59275" y1="32990" x2="59275" y2="32990"/>
                        <a14:foregroundMark x1="67960" y1="34278" x2="67960" y2="34278"/>
                        <a14:foregroundMark x1="75632" y1="33591" x2="75632" y2="33591"/>
                        <a14:foregroundMark x1="59865" y1="81959" x2="59865" y2="81959"/>
                        <a14:foregroundMark x1="42243" y1="80241" x2="42243" y2="80241"/>
                        <a14:foregroundMark x1="37605" y1="79467" x2="37605" y2="79467"/>
                        <a14:foregroundMark x1="48482" y1="79124" x2="48482" y2="79124"/>
                        <a14:foregroundMark x1="56492" y1="79296" x2="57251" y2="79467"/>
                        <a14:foregroundMark x1="64503" y1="79639" x2="64503" y2="79639"/>
                        <a14:foregroundMark x1="67032" y1="77749" x2="67032" y2="77749"/>
                        <a14:foregroundMark x1="78583" y1="84192" x2="78583" y2="84192"/>
                        <a14:foregroundMark x1="82293" y1="79639" x2="82293" y2="79639"/>
                        <a14:foregroundMark x1="85582" y1="76289" x2="85582" y2="76289"/>
                        <a14:foregroundMark x1="86931" y1="72680" x2="86931" y2="72680"/>
                        <a14:foregroundMark x1="88617" y1="69244" x2="88617" y2="69244"/>
                        <a14:foregroundMark x1="89882" y1="65292" x2="89882" y2="65292"/>
                        <a14:foregroundMark x1="92664" y1="59107" x2="92664" y2="59107"/>
                        <a14:foregroundMark x1="93255" y1="56014" x2="93255" y2="56014"/>
                        <a14:foregroundMark x1="94857" y1="52234" x2="94857" y2="52234"/>
                        <a14:foregroundMark x1="95447" y1="37543" x2="95447" y2="37543"/>
                        <a14:foregroundMark x1="92496" y1="32818" x2="92496" y2="32818"/>
                        <a14:foregroundMark x1="90809" y1="28608" x2="90809" y2="28608"/>
                        <a14:foregroundMark x1="74283" y1="11254" x2="74283" y2="11254"/>
                        <a14:foregroundMark x1="64081" y1="10309" x2="64081" y2="10309"/>
                        <a14:foregroundMark x1="61889" y1="6873" x2="61889" y2="6873"/>
                        <a14:foregroundMark x1="46459" y1="6186" x2="46459" y2="6186"/>
                        <a14:foregroundMark x1="35497" y1="6357" x2="35497" y2="6357"/>
                        <a14:foregroundMark x1="28499" y1="10481" x2="28499" y2="10481"/>
                        <a14:foregroundMark x1="22344" y1="14691" x2="22344" y2="14691"/>
                        <a14:foregroundMark x1="15683" y1="19416" x2="15683" y2="19416"/>
                        <a14:foregroundMark x1="14165" y1="22766" x2="14165" y2="22766"/>
                        <a14:foregroundMark x1="13069" y1="26031" x2="13069" y2="26031"/>
                        <a14:foregroundMark x1="11804" y1="30326" x2="11804" y2="31701"/>
                        <a14:foregroundMark x1="11383" y1="72079" x2="11383" y2="72079"/>
                        <a14:foregroundMark x1="16273" y1="78007" x2="17201" y2="79467"/>
                        <a14:foregroundMark x1="29005" y1="88402" x2="29005" y2="88402"/>
                        <a14:foregroundMark x1="49410" y1="93471" x2="49410" y2="93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56287"/>
            <a:ext cx="927981" cy="910764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How does PPY work?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146722"/>
              </p:ext>
            </p:extLst>
          </p:nvPr>
        </p:nvGraphicFramePr>
        <p:xfrm>
          <a:off x="457200" y="1981200"/>
          <a:ext cx="7772400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9300"/>
                <a:gridCol w="1714500"/>
                <a:gridCol w="2324100"/>
                <a:gridCol w="1714500"/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College Year</a:t>
                      </a:r>
                      <a:r>
                        <a:rPr lang="en-US" baseline="0" dirty="0" smtClean="0">
                          <a:latin typeface="Bell MT" panose="02020503060305020303" pitchFamily="18" charset="0"/>
                        </a:rPr>
                        <a:t> of Attendance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FAFSA Year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Timeframe</a:t>
                      </a:r>
                      <a:r>
                        <a:rPr lang="en-US" baseline="0" dirty="0" smtClean="0">
                          <a:latin typeface="Bell MT" panose="02020503060305020303" pitchFamily="18" charset="0"/>
                        </a:rPr>
                        <a:t> to Submit FAFSA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Tax</a:t>
                      </a:r>
                      <a:r>
                        <a:rPr lang="en-US" baseline="0" dirty="0" smtClean="0">
                          <a:latin typeface="Bell MT" panose="02020503060305020303" pitchFamily="18" charset="0"/>
                        </a:rPr>
                        <a:t> Year Used on FAFSA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July 1, 2015 to </a:t>
                      </a:r>
                    </a:p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June 30, 2016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2015-2016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January 1, 2015 to June 30, 2016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2014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July 1, 2016 to </a:t>
                      </a:r>
                    </a:p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June 30, 2017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2016-2017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January 1, 2016 to June 30, 2017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2015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July 1, 2017 to </a:t>
                      </a:r>
                    </a:p>
                    <a:p>
                      <a:pPr algn="ctr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June 30, 2018</a:t>
                      </a:r>
                      <a:endParaRPr lang="en-US" b="1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2017-2018</a:t>
                      </a:r>
                      <a:endParaRPr lang="en-US" b="1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October 1, 2016 to June 30, 2018</a:t>
                      </a:r>
                      <a:endParaRPr lang="en-US" b="1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2015</a:t>
                      </a:r>
                      <a:endParaRPr lang="en-US" b="1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July</a:t>
                      </a:r>
                      <a:r>
                        <a:rPr lang="en-US" baseline="0" dirty="0" smtClean="0">
                          <a:latin typeface="Bell MT" panose="02020503060305020303" pitchFamily="18" charset="0"/>
                        </a:rPr>
                        <a:t> 1, 2018 to 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Bell MT" panose="02020503060305020303" pitchFamily="18" charset="0"/>
                        </a:rPr>
                        <a:t>June 30, 2019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2018-2019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October 1, 2017 to June 30, 2019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ll MT" panose="02020503060305020303" pitchFamily="18" charset="0"/>
                        </a:rPr>
                        <a:t>2016</a:t>
                      </a:r>
                      <a:endParaRPr lang="en-US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0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55661"/>
            <a:ext cx="360238" cy="402339"/>
          </a:xfrm>
        </p:spPr>
        <p:txBody>
          <a:bodyPr/>
          <a:lstStyle/>
          <a:p>
            <a:pPr algn="l"/>
            <a:fld id="{D492EC81-6034-444F-A7CC-9A3A06457C11}" type="slidenum">
              <a:rPr 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4</a:t>
            </a:fld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7403" y1="27491" x2="27403" y2="27491"/>
                        <a14:foregroundMark x1="45953" y1="32990" x2="45953" y2="32990"/>
                        <a14:foregroundMark x1="57083" y1="31873" x2="57589" y2="31701"/>
                        <a14:foregroundMark x1="55396" y1="42096" x2="55396" y2="42096"/>
                        <a14:foregroundMark x1="50000" y1="51718" x2="50000" y2="51718"/>
                        <a14:foregroundMark x1="49831" y1="64777" x2="49831" y2="64777"/>
                        <a14:foregroundMark x1="51855" y1="75687" x2="51855" y2="75687"/>
                        <a14:foregroundMark x1="46290" y1="67354" x2="46290" y2="67354"/>
                        <a14:foregroundMark x1="55396" y1="61512" x2="55396" y2="61512"/>
                        <a14:foregroundMark x1="39207" y1="60739" x2="38533" y2="60223"/>
                        <a14:foregroundMark x1="34823" y1="55069" x2="34823" y2="55069"/>
                        <a14:foregroundMark x1="33137" y1="48883" x2="33137" y2="48883"/>
                        <a14:foregroundMark x1="43339" y1="45876" x2="43339" y2="45876"/>
                        <a14:foregroundMark x1="35329" y1="32388" x2="35329" y2="32388"/>
                        <a14:foregroundMark x1="37184" y1="26031" x2="37943" y2="26031"/>
                        <a14:foregroundMark x1="33895" y1="39261" x2="34401" y2="39605"/>
                        <a14:foregroundMark x1="37774" y1="43557" x2="37774" y2="43557"/>
                        <a14:foregroundMark x1="63322" y1="38058" x2="64250" y2="37887"/>
                        <a14:foregroundMark x1="80017" y1="37543" x2="80017" y2="37543"/>
                        <a14:foregroundMark x1="72428" y1="25430" x2="72428" y2="25430"/>
                        <a14:foregroundMark x1="78752" y1="16753" x2="79089" y2="15636"/>
                        <a14:foregroundMark x1="81366" y1="12027" x2="81366" y2="12027"/>
                        <a14:foregroundMark x1="95278" y1="45876" x2="95278" y2="45876"/>
                        <a14:foregroundMark x1="93002" y1="66237" x2="92664" y2="67354"/>
                        <a14:foregroundMark x1="73187" y1="86254" x2="73019" y2="86856"/>
                        <a14:foregroundMark x1="56661" y1="93299" x2="56661" y2="93299"/>
                        <a14:foregroundMark x1="39629" y1="94759" x2="39460" y2="93814"/>
                        <a14:foregroundMark x1="24958" y1="86856" x2="24621" y2="86082"/>
                        <a14:foregroundMark x1="13659" y1="78522" x2="13659" y2="78522"/>
                        <a14:foregroundMark x1="8432" y1="65464" x2="8094" y2="63230"/>
                        <a14:foregroundMark x1="5649" y1="55670" x2="5481" y2="55069"/>
                        <a14:foregroundMark x1="3794" y1="43729" x2="3794" y2="42096"/>
                        <a14:foregroundMark x1="7504" y1="34278" x2="7504" y2="34278"/>
                        <a14:foregroundMark x1="17201" y1="24313" x2="17538" y2="23711"/>
                        <a14:foregroundMark x1="22344" y1="16581" x2="22934" y2="15979"/>
                        <a14:foregroundMark x1="31788" y1="11082" x2="32378" y2="10653"/>
                        <a14:foregroundMark x1="43339" y1="6357" x2="43339" y2="6357"/>
                        <a14:foregroundMark x1="55228" y1="4983" x2="55228" y2="4983"/>
                        <a14:foregroundMark x1="63322" y1="7131" x2="63322" y2="7131"/>
                        <a14:foregroundMark x1="72091" y1="9536" x2="72091" y2="9536"/>
                        <a14:foregroundMark x1="79342" y1="16753" x2="79680" y2="17526"/>
                        <a14:foregroundMark x1="86509" y1="24656" x2="86509" y2="24656"/>
                        <a14:foregroundMark x1="91906" y1="33763" x2="91906" y2="33763"/>
                        <a14:foregroundMark x1="95278" y1="42096" x2="95278" y2="43041"/>
                        <a14:foregroundMark x1="62395" y1="57732" x2="62395" y2="57732"/>
                        <a14:foregroundMark x1="45194" y1="59794" x2="44604" y2="60997"/>
                        <a14:foregroundMark x1="32209" y1="64948" x2="32209" y2="64948"/>
                        <a14:foregroundMark x1="33305" y1="62887" x2="35750" y2="67955"/>
                        <a14:foregroundMark x1="35497" y1="72079" x2="35497" y2="72079"/>
                        <a14:foregroundMark x1="45953" y1="75344" x2="45953" y2="75344"/>
                        <a14:foregroundMark x1="47049" y1="74570" x2="47808" y2="74570"/>
                        <a14:foregroundMark x1="57589" y1="76117" x2="57589" y2="76117"/>
                        <a14:foregroundMark x1="58179" y1="76117" x2="58179" y2="76117"/>
                        <a14:foregroundMark x1="60793" y1="75859" x2="60793" y2="75859"/>
                        <a14:foregroundMark x1="60961" y1="75687" x2="60961" y2="75687"/>
                        <a14:foregroundMark x1="63912" y1="74570" x2="63912" y2="74570"/>
                        <a14:foregroundMark x1="64503" y1="73625" x2="64503" y2="73625"/>
                        <a14:foregroundMark x1="64503" y1="72680" x2="64503" y2="72680"/>
                        <a14:foregroundMark x1="38533" y1="66237" x2="39966" y2="67182"/>
                        <a14:foregroundMark x1="50590" y1="71564" x2="50590" y2="71564"/>
                        <a14:foregroundMark x1="51096" y1="71564" x2="51096" y2="71564"/>
                        <a14:foregroundMark x1="52614" y1="69674" x2="52614" y2="69674"/>
                        <a14:foregroundMark x1="53373" y1="67182" x2="53373" y2="67182"/>
                        <a14:foregroundMark x1="53541" y1="65893" x2="53710" y2="64948"/>
                        <a14:foregroundMark x1="54047" y1="58162" x2="54469" y2="56014"/>
                        <a14:foregroundMark x1="54469" y1="50601" x2="54469" y2="49227"/>
                        <a14:foregroundMark x1="54806" y1="48454" x2="54806" y2="48454"/>
                        <a14:foregroundMark x1="55396" y1="47509" x2="55902" y2="46993"/>
                        <a14:foregroundMark x1="59865" y1="41838" x2="59865" y2="41838"/>
                        <a14:foregroundMark x1="65177" y1="40550" x2="65767" y2="40550"/>
                        <a14:foregroundMark x1="67454" y1="39605" x2="67454" y2="39605"/>
                        <a14:foregroundMark x1="68381" y1="39003" x2="68887" y2="38488"/>
                        <a14:foregroundMark x1="68887" y1="38488" x2="68887" y2="38488"/>
                        <a14:foregroundMark x1="66863" y1="38058" x2="66863" y2="38058"/>
                        <a14:foregroundMark x1="51265" y1="31701" x2="51265" y2="31701"/>
                        <a14:foregroundMark x1="46627" y1="27320" x2="46627" y2="27320"/>
                        <a14:foregroundMark x1="43170" y1="24485" x2="42917" y2="23883"/>
                        <a14:foregroundMark x1="42917" y1="22251" x2="42917" y2="21478"/>
                        <a14:foregroundMark x1="42749" y1="21478" x2="42749" y2="21478"/>
                        <a14:foregroundMark x1="38870" y1="23883" x2="38870" y2="23883"/>
                        <a14:foregroundMark x1="38111" y1="23711" x2="38111" y2="23711"/>
                        <a14:foregroundMark x1="35497" y1="23711" x2="35497" y2="23711"/>
                        <a14:foregroundMark x1="33137" y1="28436" x2="34064" y2="28866"/>
                        <a14:foregroundMark x1="49073" y1="34278" x2="49073" y2="34278"/>
                        <a14:foregroundMark x1="51855" y1="29811" x2="49241" y2="29038"/>
                        <a14:foregroundMark x1="38870" y1="27491" x2="38870" y2="27491"/>
                        <a14:foregroundMark x1="49410" y1="29811" x2="49410" y2="29811"/>
                        <a14:foregroundMark x1="55902" y1="27663" x2="55902" y2="27663"/>
                        <a14:foregroundMark x1="67791" y1="29983" x2="68718" y2="30928"/>
                        <a14:foregroundMark x1="74705" y1="38316" x2="75211" y2="37887"/>
                        <a14:foregroundMark x1="78752" y1="42612" x2="79342" y2="42268"/>
                        <a14:foregroundMark x1="58010" y1="52062" x2="58010" y2="52062"/>
                        <a14:foregroundMark x1="48145" y1="59278" x2="48145" y2="59278"/>
                        <a14:foregroundMark x1="42243" y1="64003" x2="42243" y2="62887"/>
                        <a14:foregroundMark x1="46880" y1="50945" x2="46880" y2="50945"/>
                        <a14:foregroundMark x1="50169" y1="39433" x2="50169" y2="39433"/>
                        <a14:foregroundMark x1="59275" y1="32990" x2="59275" y2="32990"/>
                        <a14:foregroundMark x1="67960" y1="34278" x2="67960" y2="34278"/>
                        <a14:foregroundMark x1="75632" y1="33591" x2="75632" y2="33591"/>
                        <a14:foregroundMark x1="59865" y1="81959" x2="59865" y2="81959"/>
                        <a14:foregroundMark x1="42243" y1="80241" x2="42243" y2="80241"/>
                        <a14:foregroundMark x1="37605" y1="79467" x2="37605" y2="79467"/>
                        <a14:foregroundMark x1="48482" y1="79124" x2="48482" y2="79124"/>
                        <a14:foregroundMark x1="56492" y1="79296" x2="57251" y2="79467"/>
                        <a14:foregroundMark x1="64503" y1="79639" x2="64503" y2="79639"/>
                        <a14:foregroundMark x1="67032" y1="77749" x2="67032" y2="77749"/>
                        <a14:foregroundMark x1="78583" y1="84192" x2="78583" y2="84192"/>
                        <a14:foregroundMark x1="82293" y1="79639" x2="82293" y2="79639"/>
                        <a14:foregroundMark x1="85582" y1="76289" x2="85582" y2="76289"/>
                        <a14:foregroundMark x1="86931" y1="72680" x2="86931" y2="72680"/>
                        <a14:foregroundMark x1="88617" y1="69244" x2="88617" y2="69244"/>
                        <a14:foregroundMark x1="89882" y1="65292" x2="89882" y2="65292"/>
                        <a14:foregroundMark x1="92664" y1="59107" x2="92664" y2="59107"/>
                        <a14:foregroundMark x1="93255" y1="56014" x2="93255" y2="56014"/>
                        <a14:foregroundMark x1="94857" y1="52234" x2="94857" y2="52234"/>
                        <a14:foregroundMark x1="95447" y1="37543" x2="95447" y2="37543"/>
                        <a14:foregroundMark x1="92496" y1="32818" x2="92496" y2="32818"/>
                        <a14:foregroundMark x1="90809" y1="28608" x2="90809" y2="28608"/>
                        <a14:foregroundMark x1="74283" y1="11254" x2="74283" y2="11254"/>
                        <a14:foregroundMark x1="64081" y1="10309" x2="64081" y2="10309"/>
                        <a14:foregroundMark x1="61889" y1="6873" x2="61889" y2="6873"/>
                        <a14:foregroundMark x1="46459" y1="6186" x2="46459" y2="6186"/>
                        <a14:foregroundMark x1="35497" y1="6357" x2="35497" y2="6357"/>
                        <a14:foregroundMark x1="28499" y1="10481" x2="28499" y2="10481"/>
                        <a14:foregroundMark x1="22344" y1="14691" x2="22344" y2="14691"/>
                        <a14:foregroundMark x1="15683" y1="19416" x2="15683" y2="19416"/>
                        <a14:foregroundMark x1="14165" y1="22766" x2="14165" y2="22766"/>
                        <a14:foregroundMark x1="13069" y1="26031" x2="13069" y2="26031"/>
                        <a14:foregroundMark x1="11804" y1="30326" x2="11804" y2="31701"/>
                        <a14:foregroundMark x1="11383" y1="72079" x2="11383" y2="72079"/>
                        <a14:foregroundMark x1="16273" y1="78007" x2="17201" y2="79467"/>
                        <a14:foregroundMark x1="29005" y1="88402" x2="29005" y2="88402"/>
                        <a14:foregroundMark x1="49410" y1="93471" x2="49410" y2="93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56287"/>
            <a:ext cx="927981" cy="910764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Pros of PPY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692943"/>
              </p:ext>
            </p:extLst>
          </p:nvPr>
        </p:nvGraphicFramePr>
        <p:xfrm>
          <a:off x="465438" y="1534807"/>
          <a:ext cx="8229600" cy="42214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114800"/>
                <a:gridCol w="41148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ell MT" panose="02020503060305020303" pitchFamily="18" charset="0"/>
                        </a:rPr>
                        <a:t>Prior Year</a:t>
                      </a:r>
                      <a:r>
                        <a:rPr lang="en-US" sz="1800" baseline="0" dirty="0" smtClean="0">
                          <a:latin typeface="Bell MT" panose="02020503060305020303" pitchFamily="18" charset="0"/>
                        </a:rPr>
                        <a:t> (PY)</a:t>
                      </a:r>
                      <a:endParaRPr lang="en-US" sz="1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ell MT" panose="02020503060305020303" pitchFamily="18" charset="0"/>
                        </a:rPr>
                        <a:t>Prior-Prior Year</a:t>
                      </a:r>
                      <a:r>
                        <a:rPr lang="en-US" sz="1800" baseline="0" dirty="0" smtClean="0">
                          <a:latin typeface="Bell MT" panose="02020503060305020303" pitchFamily="18" charset="0"/>
                        </a:rPr>
                        <a:t> (PPY)</a:t>
                      </a:r>
                      <a:endParaRPr lang="en-US" sz="1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Available Spring Semester: January 1</a:t>
                      </a:r>
                      <a:r>
                        <a:rPr lang="en-US" sz="1600" baseline="30000" dirty="0" smtClean="0">
                          <a:latin typeface="Bell MT" panose="02020503060305020303" pitchFamily="18" charset="0"/>
                        </a:rPr>
                        <a:t>st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Available Fall Semester: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October 1</a:t>
                      </a:r>
                      <a:r>
                        <a:rPr lang="en-US" sz="1600" baseline="30000" dirty="0" smtClean="0">
                          <a:latin typeface="Bell MT" panose="02020503060305020303" pitchFamily="18" charset="0"/>
                        </a:rPr>
                        <a:t>st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Only allows tax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info for prior year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Allows tax info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from two years prior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File FAFSA &amp; must make corrections to data once taxes are officially filed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Taxes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already filed &amp; can likely use IRS Data Retrieval Tool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Incorrectly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aligned with college application calendar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Better aligned with college application calendar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Difficult to meet priority filing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deadlines, which must be met to qualify for some forms of financial aid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Removes conflicts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with priority filing deadlines, which must be met to qualify for some forms of financial aid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Financial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aid info available nearing college decision deadline dates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Financial aid info available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further in advance of college decision deadlines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5867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Forced more stressful,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less-informed college and financial</a:t>
                      </a:r>
                      <a:r>
                        <a:rPr lang="en-US" sz="1600" baseline="0" dirty="0" smtClean="0">
                          <a:latin typeface="Bell MT" panose="02020503060305020303" pitchFamily="18" charset="0"/>
                        </a:rPr>
                        <a:t> aid decisions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Bell MT" panose="02020503060305020303" pitchFamily="18" charset="0"/>
                        </a:rPr>
                        <a:t>Allows for more at-ease, informed college and financial aid decisions</a:t>
                      </a:r>
                      <a:endParaRPr lang="en-US" sz="16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9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55661"/>
            <a:ext cx="360238" cy="402339"/>
          </a:xfrm>
        </p:spPr>
        <p:txBody>
          <a:bodyPr/>
          <a:lstStyle/>
          <a:p>
            <a:pPr algn="l"/>
            <a:fld id="{D492EC81-6034-444F-A7CC-9A3A06457C11}" type="slidenum">
              <a:rPr 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5</a:t>
            </a:fld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7403" y1="27491" x2="27403" y2="27491"/>
                        <a14:foregroundMark x1="45953" y1="32990" x2="45953" y2="32990"/>
                        <a14:foregroundMark x1="57083" y1="31873" x2="57589" y2="31701"/>
                        <a14:foregroundMark x1="55396" y1="42096" x2="55396" y2="42096"/>
                        <a14:foregroundMark x1="50000" y1="51718" x2="50000" y2="51718"/>
                        <a14:foregroundMark x1="49831" y1="64777" x2="49831" y2="64777"/>
                        <a14:foregroundMark x1="51855" y1="75687" x2="51855" y2="75687"/>
                        <a14:foregroundMark x1="46290" y1="67354" x2="46290" y2="67354"/>
                        <a14:foregroundMark x1="55396" y1="61512" x2="55396" y2="61512"/>
                        <a14:foregroundMark x1="39207" y1="60739" x2="38533" y2="60223"/>
                        <a14:foregroundMark x1="34823" y1="55069" x2="34823" y2="55069"/>
                        <a14:foregroundMark x1="33137" y1="48883" x2="33137" y2="48883"/>
                        <a14:foregroundMark x1="43339" y1="45876" x2="43339" y2="45876"/>
                        <a14:foregroundMark x1="35329" y1="32388" x2="35329" y2="32388"/>
                        <a14:foregroundMark x1="37184" y1="26031" x2="37943" y2="26031"/>
                        <a14:foregroundMark x1="33895" y1="39261" x2="34401" y2="39605"/>
                        <a14:foregroundMark x1="37774" y1="43557" x2="37774" y2="43557"/>
                        <a14:foregroundMark x1="63322" y1="38058" x2="64250" y2="37887"/>
                        <a14:foregroundMark x1="80017" y1="37543" x2="80017" y2="37543"/>
                        <a14:foregroundMark x1="72428" y1="25430" x2="72428" y2="25430"/>
                        <a14:foregroundMark x1="78752" y1="16753" x2="79089" y2="15636"/>
                        <a14:foregroundMark x1="81366" y1="12027" x2="81366" y2="12027"/>
                        <a14:foregroundMark x1="95278" y1="45876" x2="95278" y2="45876"/>
                        <a14:foregroundMark x1="93002" y1="66237" x2="92664" y2="67354"/>
                        <a14:foregroundMark x1="73187" y1="86254" x2="73019" y2="86856"/>
                        <a14:foregroundMark x1="56661" y1="93299" x2="56661" y2="93299"/>
                        <a14:foregroundMark x1="39629" y1="94759" x2="39460" y2="93814"/>
                        <a14:foregroundMark x1="24958" y1="86856" x2="24621" y2="86082"/>
                        <a14:foregroundMark x1="13659" y1="78522" x2="13659" y2="78522"/>
                        <a14:foregroundMark x1="8432" y1="65464" x2="8094" y2="63230"/>
                        <a14:foregroundMark x1="5649" y1="55670" x2="5481" y2="55069"/>
                        <a14:foregroundMark x1="3794" y1="43729" x2="3794" y2="42096"/>
                        <a14:foregroundMark x1="7504" y1="34278" x2="7504" y2="34278"/>
                        <a14:foregroundMark x1="17201" y1="24313" x2="17538" y2="23711"/>
                        <a14:foregroundMark x1="22344" y1="16581" x2="22934" y2="15979"/>
                        <a14:foregroundMark x1="31788" y1="11082" x2="32378" y2="10653"/>
                        <a14:foregroundMark x1="43339" y1="6357" x2="43339" y2="6357"/>
                        <a14:foregroundMark x1="55228" y1="4983" x2="55228" y2="4983"/>
                        <a14:foregroundMark x1="63322" y1="7131" x2="63322" y2="7131"/>
                        <a14:foregroundMark x1="72091" y1="9536" x2="72091" y2="9536"/>
                        <a14:foregroundMark x1="79342" y1="16753" x2="79680" y2="17526"/>
                        <a14:foregroundMark x1="86509" y1="24656" x2="86509" y2="24656"/>
                        <a14:foregroundMark x1="91906" y1="33763" x2="91906" y2="33763"/>
                        <a14:foregroundMark x1="95278" y1="42096" x2="95278" y2="43041"/>
                        <a14:foregroundMark x1="62395" y1="57732" x2="62395" y2="57732"/>
                        <a14:foregroundMark x1="45194" y1="59794" x2="44604" y2="60997"/>
                        <a14:foregroundMark x1="32209" y1="64948" x2="32209" y2="64948"/>
                        <a14:foregroundMark x1="33305" y1="62887" x2="35750" y2="67955"/>
                        <a14:foregroundMark x1="35497" y1="72079" x2="35497" y2="72079"/>
                        <a14:foregroundMark x1="45953" y1="75344" x2="45953" y2="75344"/>
                        <a14:foregroundMark x1="47049" y1="74570" x2="47808" y2="74570"/>
                        <a14:foregroundMark x1="57589" y1="76117" x2="57589" y2="76117"/>
                        <a14:foregroundMark x1="58179" y1="76117" x2="58179" y2="76117"/>
                        <a14:foregroundMark x1="60793" y1="75859" x2="60793" y2="75859"/>
                        <a14:foregroundMark x1="60961" y1="75687" x2="60961" y2="75687"/>
                        <a14:foregroundMark x1="63912" y1="74570" x2="63912" y2="74570"/>
                        <a14:foregroundMark x1="64503" y1="73625" x2="64503" y2="73625"/>
                        <a14:foregroundMark x1="64503" y1="72680" x2="64503" y2="72680"/>
                        <a14:foregroundMark x1="38533" y1="66237" x2="39966" y2="67182"/>
                        <a14:foregroundMark x1="50590" y1="71564" x2="50590" y2="71564"/>
                        <a14:foregroundMark x1="51096" y1="71564" x2="51096" y2="71564"/>
                        <a14:foregroundMark x1="52614" y1="69674" x2="52614" y2="69674"/>
                        <a14:foregroundMark x1="53373" y1="67182" x2="53373" y2="67182"/>
                        <a14:foregroundMark x1="53541" y1="65893" x2="53710" y2="64948"/>
                        <a14:foregroundMark x1="54047" y1="58162" x2="54469" y2="56014"/>
                        <a14:foregroundMark x1="54469" y1="50601" x2="54469" y2="49227"/>
                        <a14:foregroundMark x1="54806" y1="48454" x2="54806" y2="48454"/>
                        <a14:foregroundMark x1="55396" y1="47509" x2="55902" y2="46993"/>
                        <a14:foregroundMark x1="59865" y1="41838" x2="59865" y2="41838"/>
                        <a14:foregroundMark x1="65177" y1="40550" x2="65767" y2="40550"/>
                        <a14:foregroundMark x1="67454" y1="39605" x2="67454" y2="39605"/>
                        <a14:foregroundMark x1="68381" y1="39003" x2="68887" y2="38488"/>
                        <a14:foregroundMark x1="68887" y1="38488" x2="68887" y2="38488"/>
                        <a14:foregroundMark x1="66863" y1="38058" x2="66863" y2="38058"/>
                        <a14:foregroundMark x1="51265" y1="31701" x2="51265" y2="31701"/>
                        <a14:foregroundMark x1="46627" y1="27320" x2="46627" y2="27320"/>
                        <a14:foregroundMark x1="43170" y1="24485" x2="42917" y2="23883"/>
                        <a14:foregroundMark x1="42917" y1="22251" x2="42917" y2="21478"/>
                        <a14:foregroundMark x1="42749" y1="21478" x2="42749" y2="21478"/>
                        <a14:foregroundMark x1="38870" y1="23883" x2="38870" y2="23883"/>
                        <a14:foregroundMark x1="38111" y1="23711" x2="38111" y2="23711"/>
                        <a14:foregroundMark x1="35497" y1="23711" x2="35497" y2="23711"/>
                        <a14:foregroundMark x1="33137" y1="28436" x2="34064" y2="28866"/>
                        <a14:foregroundMark x1="49073" y1="34278" x2="49073" y2="34278"/>
                        <a14:foregroundMark x1="51855" y1="29811" x2="49241" y2="29038"/>
                        <a14:foregroundMark x1="38870" y1="27491" x2="38870" y2="27491"/>
                        <a14:foregroundMark x1="49410" y1="29811" x2="49410" y2="29811"/>
                        <a14:foregroundMark x1="55902" y1="27663" x2="55902" y2="27663"/>
                        <a14:foregroundMark x1="67791" y1="29983" x2="68718" y2="30928"/>
                        <a14:foregroundMark x1="74705" y1="38316" x2="75211" y2="37887"/>
                        <a14:foregroundMark x1="78752" y1="42612" x2="79342" y2="42268"/>
                        <a14:foregroundMark x1="58010" y1="52062" x2="58010" y2="52062"/>
                        <a14:foregroundMark x1="48145" y1="59278" x2="48145" y2="59278"/>
                        <a14:foregroundMark x1="42243" y1="64003" x2="42243" y2="62887"/>
                        <a14:foregroundMark x1="46880" y1="50945" x2="46880" y2="50945"/>
                        <a14:foregroundMark x1="50169" y1="39433" x2="50169" y2="39433"/>
                        <a14:foregroundMark x1="59275" y1="32990" x2="59275" y2="32990"/>
                        <a14:foregroundMark x1="67960" y1="34278" x2="67960" y2="34278"/>
                        <a14:foregroundMark x1="75632" y1="33591" x2="75632" y2="33591"/>
                        <a14:foregroundMark x1="59865" y1="81959" x2="59865" y2="81959"/>
                        <a14:foregroundMark x1="42243" y1="80241" x2="42243" y2="80241"/>
                        <a14:foregroundMark x1="37605" y1="79467" x2="37605" y2="79467"/>
                        <a14:foregroundMark x1="48482" y1="79124" x2="48482" y2="79124"/>
                        <a14:foregroundMark x1="56492" y1="79296" x2="57251" y2="79467"/>
                        <a14:foregroundMark x1="64503" y1="79639" x2="64503" y2="79639"/>
                        <a14:foregroundMark x1="67032" y1="77749" x2="67032" y2="77749"/>
                        <a14:foregroundMark x1="78583" y1="84192" x2="78583" y2="84192"/>
                        <a14:foregroundMark x1="82293" y1="79639" x2="82293" y2="79639"/>
                        <a14:foregroundMark x1="85582" y1="76289" x2="85582" y2="76289"/>
                        <a14:foregroundMark x1="86931" y1="72680" x2="86931" y2="72680"/>
                        <a14:foregroundMark x1="88617" y1="69244" x2="88617" y2="69244"/>
                        <a14:foregroundMark x1="89882" y1="65292" x2="89882" y2="65292"/>
                        <a14:foregroundMark x1="92664" y1="59107" x2="92664" y2="59107"/>
                        <a14:foregroundMark x1="93255" y1="56014" x2="93255" y2="56014"/>
                        <a14:foregroundMark x1="94857" y1="52234" x2="94857" y2="52234"/>
                        <a14:foregroundMark x1="95447" y1="37543" x2="95447" y2="37543"/>
                        <a14:foregroundMark x1="92496" y1="32818" x2="92496" y2="32818"/>
                        <a14:foregroundMark x1="90809" y1="28608" x2="90809" y2="28608"/>
                        <a14:foregroundMark x1="74283" y1="11254" x2="74283" y2="11254"/>
                        <a14:foregroundMark x1="64081" y1="10309" x2="64081" y2="10309"/>
                        <a14:foregroundMark x1="61889" y1="6873" x2="61889" y2="6873"/>
                        <a14:foregroundMark x1="46459" y1="6186" x2="46459" y2="6186"/>
                        <a14:foregroundMark x1="35497" y1="6357" x2="35497" y2="6357"/>
                        <a14:foregroundMark x1="28499" y1="10481" x2="28499" y2="10481"/>
                        <a14:foregroundMark x1="22344" y1="14691" x2="22344" y2="14691"/>
                        <a14:foregroundMark x1="15683" y1="19416" x2="15683" y2="19416"/>
                        <a14:foregroundMark x1="14165" y1="22766" x2="14165" y2="22766"/>
                        <a14:foregroundMark x1="13069" y1="26031" x2="13069" y2="26031"/>
                        <a14:foregroundMark x1="11804" y1="30326" x2="11804" y2="31701"/>
                        <a14:foregroundMark x1="11383" y1="72079" x2="11383" y2="72079"/>
                        <a14:foregroundMark x1="16273" y1="78007" x2="17201" y2="79467"/>
                        <a14:foregroundMark x1="29005" y1="88402" x2="29005" y2="88402"/>
                        <a14:foregroundMark x1="49410" y1="93471" x2="49410" y2="93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56287"/>
            <a:ext cx="927981" cy="910764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Challenges of PPY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001000" cy="47030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If the PPY tax information no longer reflects a student or parent’s financial situations, a Professional Judgment may be allowed by the school.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Verification information might be significantly different.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Federal Grant amounts will not be available this early.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MN Grant amounts will not be available this early.</a:t>
            </a:r>
          </a:p>
        </p:txBody>
      </p:sp>
    </p:spTree>
    <p:extLst>
      <p:ext uri="{BB962C8B-B14F-4D97-AF65-F5344CB8AC3E}">
        <p14:creationId xmlns:p14="http://schemas.microsoft.com/office/powerpoint/2010/main" val="269830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55661"/>
            <a:ext cx="360238" cy="402339"/>
          </a:xfrm>
        </p:spPr>
        <p:txBody>
          <a:bodyPr/>
          <a:lstStyle/>
          <a:p>
            <a:pPr algn="l"/>
            <a:fld id="{D492EC81-6034-444F-A7CC-9A3A06457C11}" type="slidenum">
              <a:rPr 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6</a:t>
            </a:fld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7403" y1="27491" x2="27403" y2="27491"/>
                        <a14:foregroundMark x1="45953" y1="32990" x2="45953" y2="32990"/>
                        <a14:foregroundMark x1="57083" y1="31873" x2="57589" y2="31701"/>
                        <a14:foregroundMark x1="55396" y1="42096" x2="55396" y2="42096"/>
                        <a14:foregroundMark x1="50000" y1="51718" x2="50000" y2="51718"/>
                        <a14:foregroundMark x1="49831" y1="64777" x2="49831" y2="64777"/>
                        <a14:foregroundMark x1="51855" y1="75687" x2="51855" y2="75687"/>
                        <a14:foregroundMark x1="46290" y1="67354" x2="46290" y2="67354"/>
                        <a14:foregroundMark x1="55396" y1="61512" x2="55396" y2="61512"/>
                        <a14:foregroundMark x1="39207" y1="60739" x2="38533" y2="60223"/>
                        <a14:foregroundMark x1="34823" y1="55069" x2="34823" y2="55069"/>
                        <a14:foregroundMark x1="33137" y1="48883" x2="33137" y2="48883"/>
                        <a14:foregroundMark x1="43339" y1="45876" x2="43339" y2="45876"/>
                        <a14:foregroundMark x1="35329" y1="32388" x2="35329" y2="32388"/>
                        <a14:foregroundMark x1="37184" y1="26031" x2="37943" y2="26031"/>
                        <a14:foregroundMark x1="33895" y1="39261" x2="34401" y2="39605"/>
                        <a14:foregroundMark x1="37774" y1="43557" x2="37774" y2="43557"/>
                        <a14:foregroundMark x1="63322" y1="38058" x2="64250" y2="37887"/>
                        <a14:foregroundMark x1="80017" y1="37543" x2="80017" y2="37543"/>
                        <a14:foregroundMark x1="72428" y1="25430" x2="72428" y2="25430"/>
                        <a14:foregroundMark x1="78752" y1="16753" x2="79089" y2="15636"/>
                        <a14:foregroundMark x1="81366" y1="12027" x2="81366" y2="12027"/>
                        <a14:foregroundMark x1="95278" y1="45876" x2="95278" y2="45876"/>
                        <a14:foregroundMark x1="93002" y1="66237" x2="92664" y2="67354"/>
                        <a14:foregroundMark x1="73187" y1="86254" x2="73019" y2="86856"/>
                        <a14:foregroundMark x1="56661" y1="93299" x2="56661" y2="93299"/>
                        <a14:foregroundMark x1="39629" y1="94759" x2="39460" y2="93814"/>
                        <a14:foregroundMark x1="24958" y1="86856" x2="24621" y2="86082"/>
                        <a14:foregroundMark x1="13659" y1="78522" x2="13659" y2="78522"/>
                        <a14:foregroundMark x1="8432" y1="65464" x2="8094" y2="63230"/>
                        <a14:foregroundMark x1="5649" y1="55670" x2="5481" y2="55069"/>
                        <a14:foregroundMark x1="3794" y1="43729" x2="3794" y2="42096"/>
                        <a14:foregroundMark x1="7504" y1="34278" x2="7504" y2="34278"/>
                        <a14:foregroundMark x1="17201" y1="24313" x2="17538" y2="23711"/>
                        <a14:foregroundMark x1="22344" y1="16581" x2="22934" y2="15979"/>
                        <a14:foregroundMark x1="31788" y1="11082" x2="32378" y2="10653"/>
                        <a14:foregroundMark x1="43339" y1="6357" x2="43339" y2="6357"/>
                        <a14:foregroundMark x1="55228" y1="4983" x2="55228" y2="4983"/>
                        <a14:foregroundMark x1="63322" y1="7131" x2="63322" y2="7131"/>
                        <a14:foregroundMark x1="72091" y1="9536" x2="72091" y2="9536"/>
                        <a14:foregroundMark x1="79342" y1="16753" x2="79680" y2="17526"/>
                        <a14:foregroundMark x1="86509" y1="24656" x2="86509" y2="24656"/>
                        <a14:foregroundMark x1="91906" y1="33763" x2="91906" y2="33763"/>
                        <a14:foregroundMark x1="95278" y1="42096" x2="95278" y2="43041"/>
                        <a14:foregroundMark x1="62395" y1="57732" x2="62395" y2="57732"/>
                        <a14:foregroundMark x1="45194" y1="59794" x2="44604" y2="60997"/>
                        <a14:foregroundMark x1="32209" y1="64948" x2="32209" y2="64948"/>
                        <a14:foregroundMark x1="33305" y1="62887" x2="35750" y2="67955"/>
                        <a14:foregroundMark x1="35497" y1="72079" x2="35497" y2="72079"/>
                        <a14:foregroundMark x1="45953" y1="75344" x2="45953" y2="75344"/>
                        <a14:foregroundMark x1="47049" y1="74570" x2="47808" y2="74570"/>
                        <a14:foregroundMark x1="57589" y1="76117" x2="57589" y2="76117"/>
                        <a14:foregroundMark x1="58179" y1="76117" x2="58179" y2="76117"/>
                        <a14:foregroundMark x1="60793" y1="75859" x2="60793" y2="75859"/>
                        <a14:foregroundMark x1="60961" y1="75687" x2="60961" y2="75687"/>
                        <a14:foregroundMark x1="63912" y1="74570" x2="63912" y2="74570"/>
                        <a14:foregroundMark x1="64503" y1="73625" x2="64503" y2="73625"/>
                        <a14:foregroundMark x1="64503" y1="72680" x2="64503" y2="72680"/>
                        <a14:foregroundMark x1="38533" y1="66237" x2="39966" y2="67182"/>
                        <a14:foregroundMark x1="50590" y1="71564" x2="50590" y2="71564"/>
                        <a14:foregroundMark x1="51096" y1="71564" x2="51096" y2="71564"/>
                        <a14:foregroundMark x1="52614" y1="69674" x2="52614" y2="69674"/>
                        <a14:foregroundMark x1="53373" y1="67182" x2="53373" y2="67182"/>
                        <a14:foregroundMark x1="53541" y1="65893" x2="53710" y2="64948"/>
                        <a14:foregroundMark x1="54047" y1="58162" x2="54469" y2="56014"/>
                        <a14:foregroundMark x1="54469" y1="50601" x2="54469" y2="49227"/>
                        <a14:foregroundMark x1="54806" y1="48454" x2="54806" y2="48454"/>
                        <a14:foregroundMark x1="55396" y1="47509" x2="55902" y2="46993"/>
                        <a14:foregroundMark x1="59865" y1="41838" x2="59865" y2="41838"/>
                        <a14:foregroundMark x1="65177" y1="40550" x2="65767" y2="40550"/>
                        <a14:foregroundMark x1="67454" y1="39605" x2="67454" y2="39605"/>
                        <a14:foregroundMark x1="68381" y1="39003" x2="68887" y2="38488"/>
                        <a14:foregroundMark x1="68887" y1="38488" x2="68887" y2="38488"/>
                        <a14:foregroundMark x1="66863" y1="38058" x2="66863" y2="38058"/>
                        <a14:foregroundMark x1="51265" y1="31701" x2="51265" y2="31701"/>
                        <a14:foregroundMark x1="46627" y1="27320" x2="46627" y2="27320"/>
                        <a14:foregroundMark x1="43170" y1="24485" x2="42917" y2="23883"/>
                        <a14:foregroundMark x1="42917" y1="22251" x2="42917" y2="21478"/>
                        <a14:foregroundMark x1="42749" y1="21478" x2="42749" y2="21478"/>
                        <a14:foregroundMark x1="38870" y1="23883" x2="38870" y2="23883"/>
                        <a14:foregroundMark x1="38111" y1="23711" x2="38111" y2="23711"/>
                        <a14:foregroundMark x1="35497" y1="23711" x2="35497" y2="23711"/>
                        <a14:foregroundMark x1="33137" y1="28436" x2="34064" y2="28866"/>
                        <a14:foregroundMark x1="49073" y1="34278" x2="49073" y2="34278"/>
                        <a14:foregroundMark x1="51855" y1="29811" x2="49241" y2="29038"/>
                        <a14:foregroundMark x1="38870" y1="27491" x2="38870" y2="27491"/>
                        <a14:foregroundMark x1="49410" y1="29811" x2="49410" y2="29811"/>
                        <a14:foregroundMark x1="55902" y1="27663" x2="55902" y2="27663"/>
                        <a14:foregroundMark x1="67791" y1="29983" x2="68718" y2="30928"/>
                        <a14:foregroundMark x1="74705" y1="38316" x2="75211" y2="37887"/>
                        <a14:foregroundMark x1="78752" y1="42612" x2="79342" y2="42268"/>
                        <a14:foregroundMark x1="58010" y1="52062" x2="58010" y2="52062"/>
                        <a14:foregroundMark x1="48145" y1="59278" x2="48145" y2="59278"/>
                        <a14:foregroundMark x1="42243" y1="64003" x2="42243" y2="62887"/>
                        <a14:foregroundMark x1="46880" y1="50945" x2="46880" y2="50945"/>
                        <a14:foregroundMark x1="50169" y1="39433" x2="50169" y2="39433"/>
                        <a14:foregroundMark x1="59275" y1="32990" x2="59275" y2="32990"/>
                        <a14:foregroundMark x1="67960" y1="34278" x2="67960" y2="34278"/>
                        <a14:foregroundMark x1="75632" y1="33591" x2="75632" y2="33591"/>
                        <a14:foregroundMark x1="59865" y1="81959" x2="59865" y2="81959"/>
                        <a14:foregroundMark x1="42243" y1="80241" x2="42243" y2="80241"/>
                        <a14:foregroundMark x1="37605" y1="79467" x2="37605" y2="79467"/>
                        <a14:foregroundMark x1="48482" y1="79124" x2="48482" y2="79124"/>
                        <a14:foregroundMark x1="56492" y1="79296" x2="57251" y2="79467"/>
                        <a14:foregroundMark x1="64503" y1="79639" x2="64503" y2="79639"/>
                        <a14:foregroundMark x1="67032" y1="77749" x2="67032" y2="77749"/>
                        <a14:foregroundMark x1="78583" y1="84192" x2="78583" y2="84192"/>
                        <a14:foregroundMark x1="82293" y1="79639" x2="82293" y2="79639"/>
                        <a14:foregroundMark x1="85582" y1="76289" x2="85582" y2="76289"/>
                        <a14:foregroundMark x1="86931" y1="72680" x2="86931" y2="72680"/>
                        <a14:foregroundMark x1="88617" y1="69244" x2="88617" y2="69244"/>
                        <a14:foregroundMark x1="89882" y1="65292" x2="89882" y2="65292"/>
                        <a14:foregroundMark x1="92664" y1="59107" x2="92664" y2="59107"/>
                        <a14:foregroundMark x1="93255" y1="56014" x2="93255" y2="56014"/>
                        <a14:foregroundMark x1="94857" y1="52234" x2="94857" y2="52234"/>
                        <a14:foregroundMark x1="95447" y1="37543" x2="95447" y2="37543"/>
                        <a14:foregroundMark x1="92496" y1="32818" x2="92496" y2="32818"/>
                        <a14:foregroundMark x1="90809" y1="28608" x2="90809" y2="28608"/>
                        <a14:foregroundMark x1="74283" y1="11254" x2="74283" y2="11254"/>
                        <a14:foregroundMark x1="64081" y1="10309" x2="64081" y2="10309"/>
                        <a14:foregroundMark x1="61889" y1="6873" x2="61889" y2="6873"/>
                        <a14:foregroundMark x1="46459" y1="6186" x2="46459" y2="6186"/>
                        <a14:foregroundMark x1="35497" y1="6357" x2="35497" y2="6357"/>
                        <a14:foregroundMark x1="28499" y1="10481" x2="28499" y2="10481"/>
                        <a14:foregroundMark x1="22344" y1="14691" x2="22344" y2="14691"/>
                        <a14:foregroundMark x1="15683" y1="19416" x2="15683" y2="19416"/>
                        <a14:foregroundMark x1="14165" y1="22766" x2="14165" y2="22766"/>
                        <a14:foregroundMark x1="13069" y1="26031" x2="13069" y2="26031"/>
                        <a14:foregroundMark x1="11804" y1="30326" x2="11804" y2="31701"/>
                        <a14:foregroundMark x1="11383" y1="72079" x2="11383" y2="72079"/>
                        <a14:foregroundMark x1="16273" y1="78007" x2="17201" y2="79467"/>
                        <a14:foregroundMark x1="29005" y1="88402" x2="29005" y2="88402"/>
                        <a14:foregroundMark x1="49410" y1="93471" x2="49410" y2="93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56287"/>
            <a:ext cx="927981" cy="910764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How is MN Association of Financial Aid Administrators (MAFAA) involved?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001000" cy="47030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As financial aid professionals we are here to answer any and all questions that may come up about this new FAFSA process.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Coordinating with the MAFAA Outreach Committee, and its partner MN College Goal, will give you access to financial aid professionals throughout the state of MN to help with this transition.</a:t>
            </a:r>
          </a:p>
          <a:p>
            <a:pPr>
              <a:spcBef>
                <a:spcPts val="600"/>
              </a:spcBef>
            </a:pPr>
            <a:endParaRPr lang="en-US" sz="4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55661"/>
            <a:ext cx="360238" cy="402339"/>
          </a:xfrm>
        </p:spPr>
        <p:txBody>
          <a:bodyPr/>
          <a:lstStyle/>
          <a:p>
            <a:pPr algn="l"/>
            <a:fld id="{D492EC81-6034-444F-A7CC-9A3A06457C11}" type="slidenum">
              <a:rPr 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7</a:t>
            </a:fld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7403" y1="27491" x2="27403" y2="27491"/>
                        <a14:foregroundMark x1="45953" y1="32990" x2="45953" y2="32990"/>
                        <a14:foregroundMark x1="57083" y1="31873" x2="57589" y2="31701"/>
                        <a14:foregroundMark x1="55396" y1="42096" x2="55396" y2="42096"/>
                        <a14:foregroundMark x1="50000" y1="51718" x2="50000" y2="51718"/>
                        <a14:foregroundMark x1="49831" y1="64777" x2="49831" y2="64777"/>
                        <a14:foregroundMark x1="51855" y1="75687" x2="51855" y2="75687"/>
                        <a14:foregroundMark x1="46290" y1="67354" x2="46290" y2="67354"/>
                        <a14:foregroundMark x1="55396" y1="61512" x2="55396" y2="61512"/>
                        <a14:foregroundMark x1="39207" y1="60739" x2="38533" y2="60223"/>
                        <a14:foregroundMark x1="34823" y1="55069" x2="34823" y2="55069"/>
                        <a14:foregroundMark x1="33137" y1="48883" x2="33137" y2="48883"/>
                        <a14:foregroundMark x1="43339" y1="45876" x2="43339" y2="45876"/>
                        <a14:foregroundMark x1="35329" y1="32388" x2="35329" y2="32388"/>
                        <a14:foregroundMark x1="37184" y1="26031" x2="37943" y2="26031"/>
                        <a14:foregroundMark x1="33895" y1="39261" x2="34401" y2="39605"/>
                        <a14:foregroundMark x1="37774" y1="43557" x2="37774" y2="43557"/>
                        <a14:foregroundMark x1="63322" y1="38058" x2="64250" y2="37887"/>
                        <a14:foregroundMark x1="80017" y1="37543" x2="80017" y2="37543"/>
                        <a14:foregroundMark x1="72428" y1="25430" x2="72428" y2="25430"/>
                        <a14:foregroundMark x1="78752" y1="16753" x2="79089" y2="15636"/>
                        <a14:foregroundMark x1="81366" y1="12027" x2="81366" y2="12027"/>
                        <a14:foregroundMark x1="95278" y1="45876" x2="95278" y2="45876"/>
                        <a14:foregroundMark x1="93002" y1="66237" x2="92664" y2="67354"/>
                        <a14:foregroundMark x1="73187" y1="86254" x2="73019" y2="86856"/>
                        <a14:foregroundMark x1="56661" y1="93299" x2="56661" y2="93299"/>
                        <a14:foregroundMark x1="39629" y1="94759" x2="39460" y2="93814"/>
                        <a14:foregroundMark x1="24958" y1="86856" x2="24621" y2="86082"/>
                        <a14:foregroundMark x1="13659" y1="78522" x2="13659" y2="78522"/>
                        <a14:foregroundMark x1="8432" y1="65464" x2="8094" y2="63230"/>
                        <a14:foregroundMark x1="5649" y1="55670" x2="5481" y2="55069"/>
                        <a14:foregroundMark x1="3794" y1="43729" x2="3794" y2="42096"/>
                        <a14:foregroundMark x1="7504" y1="34278" x2="7504" y2="34278"/>
                        <a14:foregroundMark x1="17201" y1="24313" x2="17538" y2="23711"/>
                        <a14:foregroundMark x1="22344" y1="16581" x2="22934" y2="15979"/>
                        <a14:foregroundMark x1="31788" y1="11082" x2="32378" y2="10653"/>
                        <a14:foregroundMark x1="43339" y1="6357" x2="43339" y2="6357"/>
                        <a14:foregroundMark x1="55228" y1="4983" x2="55228" y2="4983"/>
                        <a14:foregroundMark x1="63322" y1="7131" x2="63322" y2="7131"/>
                        <a14:foregroundMark x1="72091" y1="9536" x2="72091" y2="9536"/>
                        <a14:foregroundMark x1="79342" y1="16753" x2="79680" y2="17526"/>
                        <a14:foregroundMark x1="86509" y1="24656" x2="86509" y2="24656"/>
                        <a14:foregroundMark x1="91906" y1="33763" x2="91906" y2="33763"/>
                        <a14:foregroundMark x1="95278" y1="42096" x2="95278" y2="43041"/>
                        <a14:foregroundMark x1="62395" y1="57732" x2="62395" y2="57732"/>
                        <a14:foregroundMark x1="45194" y1="59794" x2="44604" y2="60997"/>
                        <a14:foregroundMark x1="32209" y1="64948" x2="32209" y2="64948"/>
                        <a14:foregroundMark x1="33305" y1="62887" x2="35750" y2="67955"/>
                        <a14:foregroundMark x1="35497" y1="72079" x2="35497" y2="72079"/>
                        <a14:foregroundMark x1="45953" y1="75344" x2="45953" y2="75344"/>
                        <a14:foregroundMark x1="47049" y1="74570" x2="47808" y2="74570"/>
                        <a14:foregroundMark x1="57589" y1="76117" x2="57589" y2="76117"/>
                        <a14:foregroundMark x1="58179" y1="76117" x2="58179" y2="76117"/>
                        <a14:foregroundMark x1="60793" y1="75859" x2="60793" y2="75859"/>
                        <a14:foregroundMark x1="60961" y1="75687" x2="60961" y2="75687"/>
                        <a14:foregroundMark x1="63912" y1="74570" x2="63912" y2="74570"/>
                        <a14:foregroundMark x1="64503" y1="73625" x2="64503" y2="73625"/>
                        <a14:foregroundMark x1="64503" y1="72680" x2="64503" y2="72680"/>
                        <a14:foregroundMark x1="38533" y1="66237" x2="39966" y2="67182"/>
                        <a14:foregroundMark x1="50590" y1="71564" x2="50590" y2="71564"/>
                        <a14:foregroundMark x1="51096" y1="71564" x2="51096" y2="71564"/>
                        <a14:foregroundMark x1="52614" y1="69674" x2="52614" y2="69674"/>
                        <a14:foregroundMark x1="53373" y1="67182" x2="53373" y2="67182"/>
                        <a14:foregroundMark x1="53541" y1="65893" x2="53710" y2="64948"/>
                        <a14:foregroundMark x1="54047" y1="58162" x2="54469" y2="56014"/>
                        <a14:foregroundMark x1="54469" y1="50601" x2="54469" y2="49227"/>
                        <a14:foregroundMark x1="54806" y1="48454" x2="54806" y2="48454"/>
                        <a14:foregroundMark x1="55396" y1="47509" x2="55902" y2="46993"/>
                        <a14:foregroundMark x1="59865" y1="41838" x2="59865" y2="41838"/>
                        <a14:foregroundMark x1="65177" y1="40550" x2="65767" y2="40550"/>
                        <a14:foregroundMark x1="67454" y1="39605" x2="67454" y2="39605"/>
                        <a14:foregroundMark x1="68381" y1="39003" x2="68887" y2="38488"/>
                        <a14:foregroundMark x1="68887" y1="38488" x2="68887" y2="38488"/>
                        <a14:foregroundMark x1="66863" y1="38058" x2="66863" y2="38058"/>
                        <a14:foregroundMark x1="51265" y1="31701" x2="51265" y2="31701"/>
                        <a14:foregroundMark x1="46627" y1="27320" x2="46627" y2="27320"/>
                        <a14:foregroundMark x1="43170" y1="24485" x2="42917" y2="23883"/>
                        <a14:foregroundMark x1="42917" y1="22251" x2="42917" y2="21478"/>
                        <a14:foregroundMark x1="42749" y1="21478" x2="42749" y2="21478"/>
                        <a14:foregroundMark x1="38870" y1="23883" x2="38870" y2="23883"/>
                        <a14:foregroundMark x1="38111" y1="23711" x2="38111" y2="23711"/>
                        <a14:foregroundMark x1="35497" y1="23711" x2="35497" y2="23711"/>
                        <a14:foregroundMark x1="33137" y1="28436" x2="34064" y2="28866"/>
                        <a14:foregroundMark x1="49073" y1="34278" x2="49073" y2="34278"/>
                        <a14:foregroundMark x1="51855" y1="29811" x2="49241" y2="29038"/>
                        <a14:foregroundMark x1="38870" y1="27491" x2="38870" y2="27491"/>
                        <a14:foregroundMark x1="49410" y1="29811" x2="49410" y2="29811"/>
                        <a14:foregroundMark x1="55902" y1="27663" x2="55902" y2="27663"/>
                        <a14:foregroundMark x1="67791" y1="29983" x2="68718" y2="30928"/>
                        <a14:foregroundMark x1="74705" y1="38316" x2="75211" y2="37887"/>
                        <a14:foregroundMark x1="78752" y1="42612" x2="79342" y2="42268"/>
                        <a14:foregroundMark x1="58010" y1="52062" x2="58010" y2="52062"/>
                        <a14:foregroundMark x1="48145" y1="59278" x2="48145" y2="59278"/>
                        <a14:foregroundMark x1="42243" y1="64003" x2="42243" y2="62887"/>
                        <a14:foregroundMark x1="46880" y1="50945" x2="46880" y2="50945"/>
                        <a14:foregroundMark x1="50169" y1="39433" x2="50169" y2="39433"/>
                        <a14:foregroundMark x1="59275" y1="32990" x2="59275" y2="32990"/>
                        <a14:foregroundMark x1="67960" y1="34278" x2="67960" y2="34278"/>
                        <a14:foregroundMark x1="75632" y1="33591" x2="75632" y2="33591"/>
                        <a14:foregroundMark x1="59865" y1="81959" x2="59865" y2="81959"/>
                        <a14:foregroundMark x1="42243" y1="80241" x2="42243" y2="80241"/>
                        <a14:foregroundMark x1="37605" y1="79467" x2="37605" y2="79467"/>
                        <a14:foregroundMark x1="48482" y1="79124" x2="48482" y2="79124"/>
                        <a14:foregroundMark x1="56492" y1="79296" x2="57251" y2="79467"/>
                        <a14:foregroundMark x1="64503" y1="79639" x2="64503" y2="79639"/>
                        <a14:foregroundMark x1="67032" y1="77749" x2="67032" y2="77749"/>
                        <a14:foregroundMark x1="78583" y1="84192" x2="78583" y2="84192"/>
                        <a14:foregroundMark x1="82293" y1="79639" x2="82293" y2="79639"/>
                        <a14:foregroundMark x1="85582" y1="76289" x2="85582" y2="76289"/>
                        <a14:foregroundMark x1="86931" y1="72680" x2="86931" y2="72680"/>
                        <a14:foregroundMark x1="88617" y1="69244" x2="88617" y2="69244"/>
                        <a14:foregroundMark x1="89882" y1="65292" x2="89882" y2="65292"/>
                        <a14:foregroundMark x1="92664" y1="59107" x2="92664" y2="59107"/>
                        <a14:foregroundMark x1="93255" y1="56014" x2="93255" y2="56014"/>
                        <a14:foregroundMark x1="94857" y1="52234" x2="94857" y2="52234"/>
                        <a14:foregroundMark x1="95447" y1="37543" x2="95447" y2="37543"/>
                        <a14:foregroundMark x1="92496" y1="32818" x2="92496" y2="32818"/>
                        <a14:foregroundMark x1="90809" y1="28608" x2="90809" y2="28608"/>
                        <a14:foregroundMark x1="74283" y1="11254" x2="74283" y2="11254"/>
                        <a14:foregroundMark x1="64081" y1="10309" x2="64081" y2="10309"/>
                        <a14:foregroundMark x1="61889" y1="6873" x2="61889" y2="6873"/>
                        <a14:foregroundMark x1="46459" y1="6186" x2="46459" y2="6186"/>
                        <a14:foregroundMark x1="35497" y1="6357" x2="35497" y2="6357"/>
                        <a14:foregroundMark x1="28499" y1="10481" x2="28499" y2="10481"/>
                        <a14:foregroundMark x1="22344" y1="14691" x2="22344" y2="14691"/>
                        <a14:foregroundMark x1="15683" y1="19416" x2="15683" y2="19416"/>
                        <a14:foregroundMark x1="14165" y1="22766" x2="14165" y2="22766"/>
                        <a14:foregroundMark x1="13069" y1="26031" x2="13069" y2="26031"/>
                        <a14:foregroundMark x1="11804" y1="30326" x2="11804" y2="31701"/>
                        <a14:foregroundMark x1="11383" y1="72079" x2="11383" y2="72079"/>
                        <a14:foregroundMark x1="16273" y1="78007" x2="17201" y2="79467"/>
                        <a14:foregroundMark x1="29005" y1="88402" x2="29005" y2="88402"/>
                        <a14:foregroundMark x1="49410" y1="93471" x2="49410" y2="93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56287"/>
            <a:ext cx="927981" cy="910764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Please contact us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28600" y="1752599"/>
            <a:ext cx="8001000" cy="470306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Email: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4"/>
              </a:rPr>
              <a:t>mafaaoutreach@gmail.com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Website: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5"/>
              </a:rPr>
              <a:t>http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5"/>
              </a:rPr>
              <a:t>://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5"/>
              </a:rPr>
              <a:t>www.mafaa.org/public/public.php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Facebook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6"/>
              </a:rPr>
              <a:t>https://www.facebook.com/MafaaMN/?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6"/>
              </a:rPr>
              <a:t>fref=ts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Twitter Handle: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mafaaMN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7"/>
              </a:rPr>
              <a:t>https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7"/>
              </a:rPr>
              <a:t>://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hlinkClick r:id="rId7"/>
              </a:rPr>
              <a:t>twitter.com/mafaaMN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>
              <a:spcBef>
                <a:spcPts val="600"/>
              </a:spcBef>
            </a:pPr>
            <a:endParaRPr lang="en-US" sz="4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0" y="527020"/>
            <a:ext cx="9144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rgbClr val="000099"/>
                </a:solidFill>
                <a:latin typeface="Century Schoolbook" panose="02040604050505020304" pitchFamily="18" charset="0"/>
              </a:rPr>
              <a:t>Thank you!</a:t>
            </a:r>
            <a:endParaRPr lang="en-US" sz="3600" dirty="0">
              <a:solidFill>
                <a:srgbClr val="000099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066800"/>
            <a:ext cx="6629400" cy="443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479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Bell MT</vt:lpstr>
      <vt:lpstr>Calibri</vt:lpstr>
      <vt:lpstr>Century Schoolbook</vt:lpstr>
      <vt:lpstr>Trebuchet MS</vt:lpstr>
      <vt:lpstr>Wingdings 3</vt:lpstr>
      <vt:lpstr>Facet</vt:lpstr>
      <vt:lpstr>FAFSA Prior-Prior Year (PPY): What does it mean?</vt:lpstr>
      <vt:lpstr>What is PPY?</vt:lpstr>
      <vt:lpstr>How does PPY work?</vt:lpstr>
      <vt:lpstr>Pros of PPY</vt:lpstr>
      <vt:lpstr>Challenges of PPY</vt:lpstr>
      <vt:lpstr>How is MN Association of Financial Aid Administrators (MAFAA) involved?</vt:lpstr>
      <vt:lpstr>Please contact us</vt:lpstr>
      <vt:lpstr>PowerPoint Presentation</vt:lpstr>
    </vt:vector>
  </TitlesOfParts>
  <Company>Rasmussen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MAFAA Fall Training 2014</dc:title>
  <dc:creator>Kelly Kern</dc:creator>
  <cp:lastModifiedBy>Jesus Hernandez</cp:lastModifiedBy>
  <cp:revision>96</cp:revision>
  <cp:lastPrinted>2014-05-28T19:07:40Z</cp:lastPrinted>
  <dcterms:created xsi:type="dcterms:W3CDTF">2014-05-28T18:56:54Z</dcterms:created>
  <dcterms:modified xsi:type="dcterms:W3CDTF">2016-04-27T18:28:42Z</dcterms:modified>
</cp:coreProperties>
</file>