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 id="2147483824" r:id="rId5"/>
    <p:sldMasterId id="2147483875" r:id="rId6"/>
  </p:sldMasterIdLst>
  <p:notesMasterIdLst>
    <p:notesMasterId r:id="rId38"/>
  </p:notesMasterIdLst>
  <p:handoutMasterIdLst>
    <p:handoutMasterId r:id="rId39"/>
  </p:handoutMasterIdLst>
  <p:sldIdLst>
    <p:sldId id="264" r:id="rId7"/>
    <p:sldId id="269" r:id="rId8"/>
    <p:sldId id="335" r:id="rId9"/>
    <p:sldId id="262" r:id="rId10"/>
    <p:sldId id="279" r:id="rId11"/>
    <p:sldId id="280" r:id="rId12"/>
    <p:sldId id="338" r:id="rId13"/>
    <p:sldId id="272" r:id="rId14"/>
    <p:sldId id="337" r:id="rId15"/>
    <p:sldId id="282" r:id="rId16"/>
    <p:sldId id="307" r:id="rId17"/>
    <p:sldId id="313" r:id="rId18"/>
    <p:sldId id="314" r:id="rId19"/>
    <p:sldId id="315" r:id="rId20"/>
    <p:sldId id="316" r:id="rId21"/>
    <p:sldId id="317" r:id="rId22"/>
    <p:sldId id="318" r:id="rId23"/>
    <p:sldId id="319" r:id="rId24"/>
    <p:sldId id="320" r:id="rId25"/>
    <p:sldId id="321" r:id="rId26"/>
    <p:sldId id="322" r:id="rId27"/>
    <p:sldId id="283" r:id="rId28"/>
    <p:sldId id="284" r:id="rId29"/>
    <p:sldId id="270" r:id="rId30"/>
    <p:sldId id="292" r:id="rId31"/>
    <p:sldId id="304" r:id="rId32"/>
    <p:sldId id="271" r:id="rId33"/>
    <p:sldId id="296" r:id="rId34"/>
    <p:sldId id="323" r:id="rId35"/>
    <p:sldId id="312" r:id="rId36"/>
    <p:sldId id="309"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0000"/>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56522" autoAdjust="0"/>
  </p:normalViewPr>
  <p:slideViewPr>
    <p:cSldViewPr snapToGrid="0">
      <p:cViewPr varScale="1">
        <p:scale>
          <a:sx n="59" d="100"/>
          <a:sy n="59" d="100"/>
        </p:scale>
        <p:origin x="1047"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1/13/2020</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1/13/2020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29483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4120144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3339574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520845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3028576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3988153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25503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3735764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NeueHaasGroteskText Std" panose="020B05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1441708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4159719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3359430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big picture – how this helps worker, how this helps business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2639543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2448125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3381982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2035262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4167590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2402258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3040027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1777228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2097369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3340668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4058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big picture – how this helps worker, how this helps business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2658167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38704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*travel time is not always considered</a:t>
            </a:r>
            <a:r>
              <a:rPr lang="en-US" baseline="0" dirty="0"/>
              <a:t> work time.</a:t>
            </a:r>
            <a:endParaRPr lang="en-US" dirty="0"/>
          </a:p>
        </p:txBody>
      </p:sp>
    </p:spTree>
    <p:extLst>
      <p:ext uri="{BB962C8B-B14F-4D97-AF65-F5344CB8AC3E}">
        <p14:creationId xmlns:p14="http://schemas.microsoft.com/office/powerpoint/2010/main" val="2820456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Uptown Drink (Spin and Drink</a:t>
            </a:r>
            <a:r>
              <a:rPr lang="en-US" baseline="0" dirty="0"/>
              <a:t> bar nightclubs in Minneapolis took cash register shortages from employee tips (750 employees, MN Supreme Court Case, order to pay </a:t>
            </a:r>
            <a:r>
              <a:rPr lang="en-US" baseline="0"/>
              <a:t>back over $700,000.)</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37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2017 survey conducted by the University of Minnesota found that 33% of Minnesotans</a:t>
            </a:r>
            <a:r>
              <a:rPr lang="en-US" baseline="0" dirty="0"/>
              <a:t> had personally or knew someone who had been paid less than the minimum wage in effect at the time in a job they held.</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951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a:t>
            </a:r>
            <a:r>
              <a:rPr lang="en-US" baseline="0" dirty="0"/>
              <a:t> exception.</a:t>
            </a:r>
          </a:p>
          <a:p>
            <a:endParaRPr lang="en-US" baseline="0" dirty="0"/>
          </a:p>
          <a:p>
            <a:r>
              <a:rPr lang="en-US" dirty="0"/>
              <a:t>Agriculture differences:</a:t>
            </a:r>
          </a:p>
          <a:p>
            <a:endParaRPr lang="en-US" dirty="0"/>
          </a:p>
          <a:p>
            <a:r>
              <a:rPr lang="en-US" dirty="0"/>
              <a:t>In a January settlement with the Minnesota Department of Labor and Industry, Hader Farms of Zumbrota, Minn., agreed to pay workers $17,633 in back overtime wages. In 2012, the Minnesota Appeals Court ordered </a:t>
            </a:r>
            <a:r>
              <a:rPr lang="en-US" b="1" dirty="0"/>
              <a:t>Daley Farms </a:t>
            </a:r>
            <a:r>
              <a:rPr lang="en-US" dirty="0"/>
              <a:t>of Lewiston, Minn., to pay $86,385 in back overtime wages to employees.</a:t>
            </a:r>
          </a:p>
        </p:txBody>
      </p:sp>
    </p:spTree>
    <p:extLst>
      <p:ext uri="{BB962C8B-B14F-4D97-AF65-F5344CB8AC3E}">
        <p14:creationId xmlns:p14="http://schemas.microsoft.com/office/powerpoint/2010/main" val="3782999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big picture – how this helps worker, how this helps business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1040024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3556308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 www.dli.mn.gov</a:t>
            </a:r>
            <a:endParaRPr lang="en-US" dirty="0"/>
          </a:p>
        </p:txBody>
      </p:sp>
      <p:sp>
        <p:nvSpPr>
          <p:cNvPr id="6" name="Picture Placeholder 5"/>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DLI logo" title="Department of Labor and Industr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5996414"/>
            <a:ext cx="3183297" cy="927174"/>
          </a:xfrm>
          <a:prstGeom prst="rect">
            <a:avLst/>
          </a:prstGeom>
        </p:spPr>
      </p:pic>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45339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2827735" algn="l"/>
              </a:tabLst>
              <a:defRPr sz="525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endParaRPr lang="en-US" dirty="0">
              <a:solidFill>
                <a:srgbClr val="000000"/>
              </a:solidFill>
            </a:endParaRPr>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a:solidFill>
                  <a:srgbClr val="000000"/>
                </a:solidFill>
              </a:rPr>
              <a:t> www.dli.mn.gov</a:t>
            </a:r>
            <a:endParaRPr lang="en-US" dirty="0">
              <a:solidFill>
                <a:srgbClr val="000000"/>
              </a:solidFill>
            </a:endParaRP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solidFill>
                  <a:srgbClr val="003865"/>
                </a:solidFill>
              </a:rPr>
              <a:pPr/>
              <a:t>‹#›</a:t>
            </a:fld>
            <a:endParaRPr lang="en-US" dirty="0">
              <a:solidFill>
                <a:srgbClr val="003865"/>
              </a:solidFill>
            </a:endParaRPr>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12" name="Picture 11"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3" y="367741"/>
            <a:ext cx="3183297" cy="927174"/>
          </a:xfrm>
          <a:prstGeom prst="rect">
            <a:avLst/>
          </a:prstGeom>
        </p:spPr>
      </p:pic>
    </p:spTree>
    <p:extLst>
      <p:ext uri="{BB962C8B-B14F-4D97-AF65-F5344CB8AC3E}">
        <p14:creationId xmlns:p14="http://schemas.microsoft.com/office/powerpoint/2010/main" val="24517926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6" name="Picture Placeholder 5"/>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9223437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solidFill>
                  <a:srgbClr val="000000"/>
                </a:solidFill>
              </a:rPr>
              <a:pPr/>
              <a:t>1/13/2020</a:t>
            </a:fld>
            <a:endParaRPr lang="en-US" dirty="0">
              <a:solidFill>
                <a:srgbClr val="000000"/>
              </a:solidFill>
            </a:endParaRPr>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396780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solidFill>
                  <a:srgbClr val="000000"/>
                </a:solidFill>
              </a:rPr>
              <a:pPr/>
              <a:t>1/13/2020</a:t>
            </a:fld>
            <a:endParaRPr lang="en-US" dirty="0">
              <a:solidFill>
                <a:srgbClr val="000000"/>
              </a:solidFill>
            </a:endParaRPr>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137991" y="1193277"/>
            <a:ext cx="6296026" cy="1833794"/>
          </a:xfrm>
          <a:prstGeom prst="rect">
            <a:avLst/>
          </a:prstGeom>
        </p:spPr>
      </p:pic>
    </p:spTree>
    <p:extLst>
      <p:ext uri="{BB962C8B-B14F-4D97-AF65-F5344CB8AC3E}">
        <p14:creationId xmlns:p14="http://schemas.microsoft.com/office/powerpoint/2010/main" val="42325662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bwMode="black"/>
        <p:txBody>
          <a:bodyPr/>
          <a:lstStyle/>
          <a:p>
            <a:fld id="{9A198C9B-0587-4A1E-9E03-E4C9FE222F08}" type="datetime1">
              <a:rPr lang="en-US" smtClean="0">
                <a:solidFill>
                  <a:srgbClr val="000000"/>
                </a:solidFill>
              </a:rPr>
              <a:pPr/>
              <a:t>1/13/2020</a:t>
            </a:fld>
            <a:endParaRPr lang="en-US" dirty="0">
              <a:solidFill>
                <a:srgbClr val="000000"/>
              </a:solidFill>
            </a:endParaRPr>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1564725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bwMode="black"/>
        <p:txBody>
          <a:bodyPr/>
          <a:lstStyle/>
          <a:p>
            <a:fld id="{A8CA1A9B-139F-4606-AD0A-F3253110DAE5}" type="datetime1">
              <a:rPr lang="en-US" smtClean="0">
                <a:solidFill>
                  <a:srgbClr val="000000"/>
                </a:solidFill>
              </a:rPr>
              <a:pPr/>
              <a:t>1/13/2020</a:t>
            </a:fld>
            <a:endParaRPr lang="en-US" dirty="0">
              <a:solidFill>
                <a:srgbClr val="000000"/>
              </a:solidFill>
            </a:endParaRPr>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3" name="Picture 12"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461870"/>
            <a:ext cx="3183297" cy="927174"/>
          </a:xfrm>
          <a:prstGeom prst="rect">
            <a:avLst/>
          </a:prstGeom>
        </p:spPr>
      </p:pic>
    </p:spTree>
    <p:extLst>
      <p:ext uri="{BB962C8B-B14F-4D97-AF65-F5344CB8AC3E}">
        <p14:creationId xmlns:p14="http://schemas.microsoft.com/office/powerpoint/2010/main" val="31576288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ctr">
              <a:defRPr sz="3600" b="1">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p:txBody>
          <a:bodyPr/>
          <a:lstStyle/>
          <a:p>
            <a:fld id="{824D5D47-1752-4D84-8BFB-C2F71A34C932}" type="datetime1">
              <a:rPr lang="en-US" smtClean="0">
                <a:solidFill>
                  <a:srgbClr val="000000"/>
                </a:solidFill>
              </a:rPr>
              <a:pPr/>
              <a:t>1/13/2020</a:t>
            </a:fld>
            <a:endParaRPr lang="en-US" dirty="0">
              <a:solidFill>
                <a:srgbClr val="000000"/>
              </a:solidFill>
            </a:endParaRPr>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Content Placeholder 6" descr="Minnesota Department of Labor and Industry" title="Minnesota Department of Labor and Industry"/>
          <p:cNvPicPr>
            <a:picLocks noChangeAspect="1"/>
          </p:cNvPicPr>
          <p:nvPr userDrawn="1"/>
        </p:nvPicPr>
        <p:blipFill rotWithShape="1">
          <a:blip r:embed="rId2">
            <a:extLst>
              <a:ext uri="{28A0092B-C50C-407E-A947-70E740481C1C}">
                <a14:useLocalDpi xmlns:a14="http://schemas.microsoft.com/office/drawing/2010/main" val="0"/>
              </a:ext>
            </a:extLst>
          </a:blip>
          <a:srcRect t="5555" r="17679"/>
          <a:stretch/>
        </p:blipFill>
        <p:spPr bwMode="auto">
          <a:xfrm>
            <a:off x="9071291" y="6265194"/>
            <a:ext cx="2893357" cy="584733"/>
          </a:xfrm>
          <a:prstGeom prst="rect">
            <a:avLst/>
          </a:prstGeom>
        </p:spPr>
      </p:pic>
    </p:spTree>
    <p:extLst>
      <p:ext uri="{BB962C8B-B14F-4D97-AF65-F5344CB8AC3E}">
        <p14:creationId xmlns:p14="http://schemas.microsoft.com/office/powerpoint/2010/main" val="1561801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p:txBody>
          <a:bodyPr/>
          <a:lstStyle/>
          <a:p>
            <a:fld id="{7C198DD1-C477-482D-A126-3FBDD1778E48}" type="datetime1">
              <a:rPr lang="en-US" smtClean="0">
                <a:solidFill>
                  <a:srgbClr val="000000"/>
                </a:solidFill>
              </a:rPr>
              <a:pPr/>
              <a:t>1/13/2020</a:t>
            </a:fld>
            <a:endParaRPr lang="en-US" dirty="0">
              <a:solidFill>
                <a:srgbClr val="000000"/>
              </a:solidFill>
            </a:endParaRPr>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8BE21"/>
              </a:solidFill>
            </a:endParaRPr>
          </a:p>
        </p:txBody>
      </p:sp>
    </p:spTree>
    <p:extLst>
      <p:ext uri="{BB962C8B-B14F-4D97-AF65-F5344CB8AC3E}">
        <p14:creationId xmlns:p14="http://schemas.microsoft.com/office/powerpoint/2010/main" val="4628786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p:txBody>
          <a:bodyPr/>
          <a:lstStyle/>
          <a:p>
            <a:fld id="{9A198C9B-0587-4A1E-9E03-E4C9FE222F08}" type="datetime1">
              <a:rPr lang="en-US" smtClean="0">
                <a:solidFill>
                  <a:srgbClr val="000000"/>
                </a:solidFill>
              </a:rPr>
              <a:pPr/>
              <a:t>1/13/2020</a:t>
            </a:fld>
            <a:endParaRPr lang="en-US" dirty="0">
              <a:solidFill>
                <a:srgbClr val="000000"/>
              </a:solidFill>
            </a:endParaRPr>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2246099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p:txBody>
          <a:bodyPr/>
          <a:lstStyle/>
          <a:p>
            <a:fld id="{5485A5BA-A5F9-4138-9E4B-FFD626F6437A}" type="datetime1">
              <a:rPr lang="en-US" smtClean="0">
                <a:solidFill>
                  <a:srgbClr val="000000"/>
                </a:solidFill>
              </a:rPr>
              <a:pPr/>
              <a:t>1/13/2020</a:t>
            </a:fld>
            <a:endParaRPr lang="en-US" dirty="0">
              <a:solidFill>
                <a:srgbClr val="000000"/>
              </a:solidFill>
            </a:endParaRPr>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9133863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25179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DLI logo" title="Department of Labor and Industr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5996414"/>
            <a:ext cx="3183297" cy="927174"/>
          </a:xfrm>
          <a:prstGeom prst="rect">
            <a:avLst/>
          </a:prstGeom>
        </p:spPr>
      </p:pic>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4907983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9283057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5996414"/>
            <a:ext cx="3183297" cy="927174"/>
          </a:xfrm>
          <a:prstGeom prst="rect">
            <a:avLst/>
          </a:prstGeom>
        </p:spPr>
      </p:pic>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7905135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5937075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42017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27996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solidFill>
                  <a:srgbClr val="000000"/>
                </a:solidFill>
              </a:rPr>
              <a:pPr/>
              <a:t>1/13/2020</a:t>
            </a:fld>
            <a:endParaRPr lang="en-US" dirty="0">
              <a:solidFill>
                <a:srgbClr val="000000"/>
              </a:solidFill>
            </a:endParaRPr>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134308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solidFill>
                  <a:srgbClr val="FFFFFF"/>
                </a:solidFill>
              </a:rPr>
              <a:pPr/>
              <a:t>1/13/2020</a:t>
            </a:fld>
            <a:endParaRPr lang="en-US" dirty="0">
              <a:solidFill>
                <a:srgbClr val="FFFFFF"/>
              </a:solidFill>
            </a:endParaRPr>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864253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solidFill>
                  <a:srgbClr val="FFFFFF"/>
                </a:solidFill>
              </a:rPr>
              <a:pPr/>
              <a:t>1/13/2020</a:t>
            </a:fld>
            <a:endParaRPr lang="en-US" dirty="0">
              <a:solidFill>
                <a:srgbClr val="FFFFFF"/>
              </a:solidFill>
            </a:endParaRPr>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064553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solidFill>
                  <a:srgbClr val="000000"/>
                </a:solidFill>
              </a:rPr>
              <a:pPr/>
              <a:t>1/13/2020</a:t>
            </a:fld>
            <a:endParaRPr lang="en-US" dirty="0">
              <a:solidFill>
                <a:srgbClr val="000000"/>
              </a:solidFill>
            </a:endParaRPr>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14577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5996414"/>
            <a:ext cx="3183297" cy="927174"/>
          </a:xfrm>
          <a:prstGeom prst="rect">
            <a:avLst/>
          </a:prstGeom>
        </p:spPr>
      </p:pic>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636242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solidFill>
                  <a:srgbClr val="FFFFFF"/>
                </a:solidFill>
              </a:rPr>
              <a:pPr/>
              <a:t>1/13/2020</a:t>
            </a:fld>
            <a:endParaRPr lang="en-US" dirty="0">
              <a:solidFill>
                <a:srgbClr val="FFFFFF"/>
              </a:solidFill>
            </a:endParaRPr>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465371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solidFill>
                  <a:srgbClr val="FFFFFF"/>
                </a:solidFill>
              </a:rPr>
              <a:pPr/>
              <a:t>1/13/2020</a:t>
            </a:fld>
            <a:endParaRPr lang="en-US" dirty="0">
              <a:solidFill>
                <a:srgbClr val="FFFFFF"/>
              </a:solidFill>
            </a:endParaRPr>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122081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solidFill>
                  <a:srgbClr val="000000"/>
                </a:solidFill>
              </a:rPr>
              <a:pPr/>
              <a:t>1/13/2020</a:t>
            </a:fld>
            <a:endParaRPr lang="en-US" dirty="0">
              <a:solidFill>
                <a:srgbClr val="000000"/>
              </a:solidFill>
            </a:endParaRPr>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905455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Date Placeholder 2"/>
          <p:cNvSpPr>
            <a:spLocks noGrp="1"/>
          </p:cNvSpPr>
          <p:nvPr>
            <p:ph type="dt" sz="half" idx="10"/>
          </p:nvPr>
        </p:nvSpPr>
        <p:spPr bwMode="black"/>
        <p:txBody>
          <a:bodyPr/>
          <a:lstStyle/>
          <a:p>
            <a:fld id="{936DB2D6-5DF4-4264-A4A1-7D3EAF38D255}" type="datetime1">
              <a:rPr lang="en-US" smtClean="0">
                <a:solidFill>
                  <a:srgbClr val="000000"/>
                </a:solidFill>
              </a:rPr>
              <a:pPr/>
              <a:t>1/13/2020</a:t>
            </a:fld>
            <a:endParaRPr lang="en-US" dirty="0">
              <a:solidFill>
                <a:srgbClr val="000000"/>
              </a:solidFill>
            </a:endParaRPr>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44686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Date Placeholder 2"/>
          <p:cNvSpPr>
            <a:spLocks noGrp="1"/>
          </p:cNvSpPr>
          <p:nvPr>
            <p:ph type="dt" sz="half" idx="10"/>
          </p:nvPr>
        </p:nvSpPr>
        <p:spPr bwMode="black"/>
        <p:txBody>
          <a:bodyPr/>
          <a:lstStyle/>
          <a:p>
            <a:fld id="{936DB2D6-5DF4-4264-A4A1-7D3EAF38D255}" type="datetime1">
              <a:rPr lang="en-US" smtClean="0">
                <a:solidFill>
                  <a:srgbClr val="000000"/>
                </a:solidFill>
              </a:rPr>
              <a:pPr/>
              <a:t>1/13/2020</a:t>
            </a:fld>
            <a:endParaRPr lang="en-US" dirty="0">
              <a:solidFill>
                <a:srgbClr val="000000"/>
              </a:solidFill>
            </a:endParaRPr>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28178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Date Placeholder 2"/>
          <p:cNvSpPr>
            <a:spLocks noGrp="1"/>
          </p:cNvSpPr>
          <p:nvPr>
            <p:ph type="dt" sz="half" idx="10"/>
          </p:nvPr>
        </p:nvSpPr>
        <p:spPr bwMode="black"/>
        <p:txBody>
          <a:bodyPr/>
          <a:lstStyle/>
          <a:p>
            <a:fld id="{4B4EEDC6-36CA-4209-B482-2ED76AA0BF08}" type="datetime1">
              <a:rPr lang="en-US" smtClean="0">
                <a:solidFill>
                  <a:srgbClr val="000000"/>
                </a:solidFill>
              </a:rPr>
              <a:pPr/>
              <a:t>1/13/2020</a:t>
            </a:fld>
            <a:endParaRPr lang="en-US" dirty="0">
              <a:solidFill>
                <a:srgbClr val="000000"/>
              </a:solidFill>
            </a:endParaRPr>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752161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Date Placeholder 2"/>
          <p:cNvSpPr>
            <a:spLocks noGrp="1"/>
          </p:cNvSpPr>
          <p:nvPr>
            <p:ph type="dt" sz="half" idx="10"/>
          </p:nvPr>
        </p:nvSpPr>
        <p:spPr bwMode="black"/>
        <p:txBody>
          <a:bodyPr/>
          <a:lstStyle/>
          <a:p>
            <a:fld id="{8DC79626-CE5A-4834-975C-E7305BA2E281}" type="datetime1">
              <a:rPr lang="en-US" smtClean="0">
                <a:solidFill>
                  <a:srgbClr val="000000"/>
                </a:solidFill>
              </a:rPr>
              <a:pPr/>
              <a:t>1/13/2020</a:t>
            </a:fld>
            <a:endParaRPr lang="en-US" dirty="0">
              <a:solidFill>
                <a:srgbClr val="000000"/>
              </a:solidFill>
            </a:endParaRPr>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128441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10"/>
          </p:nvPr>
        </p:nvSpPr>
        <p:spPr bwMode="black"/>
        <p:txBody>
          <a:bodyPr/>
          <a:lstStyle/>
          <a:p>
            <a:fld id="{1815FB38-58F3-410A-8DA4-4B706967601F}" type="datetime1">
              <a:rPr lang="en-US" smtClean="0">
                <a:solidFill>
                  <a:srgbClr val="000000"/>
                </a:solidFill>
              </a:rPr>
              <a:pPr/>
              <a:t>1/13/2020</a:t>
            </a:fld>
            <a:endParaRPr lang="en-US" dirty="0">
              <a:solidFill>
                <a:srgbClr val="000000"/>
              </a:solidFill>
            </a:endParaRPr>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086434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Date Placeholder 2"/>
          <p:cNvSpPr>
            <a:spLocks noGrp="1"/>
          </p:cNvSpPr>
          <p:nvPr>
            <p:ph type="dt" sz="half" idx="10"/>
          </p:nvPr>
        </p:nvSpPr>
        <p:spPr bwMode="black"/>
        <p:txBody>
          <a:bodyPr/>
          <a:lstStyle/>
          <a:p>
            <a:fld id="{7F519661-29C3-4FE0-9FC3-375A85A42C46}" type="datetime1">
              <a:rPr lang="en-US" smtClean="0">
                <a:solidFill>
                  <a:srgbClr val="000000"/>
                </a:solidFill>
              </a:rPr>
              <a:pPr/>
              <a:t>1/13/2020</a:t>
            </a:fld>
            <a:endParaRPr lang="en-US" dirty="0">
              <a:solidFill>
                <a:srgbClr val="000000"/>
              </a:solidFill>
            </a:endParaRPr>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117056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bwMode="black"/>
        <p:txBody>
          <a:bodyPr/>
          <a:lstStyle/>
          <a:p>
            <a:fld id="{0366E0EA-2D80-452F-9963-33FA7A36BC09}" type="datetime1">
              <a:rPr lang="en-US" smtClean="0">
                <a:solidFill>
                  <a:srgbClr val="000000"/>
                </a:solidFill>
              </a:rPr>
              <a:pPr/>
              <a:t>1/13/2020</a:t>
            </a:fld>
            <a:endParaRPr lang="en-US" dirty="0">
              <a:solidFill>
                <a:srgbClr val="000000"/>
              </a:solidFill>
            </a:endParaRPr>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546991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6219305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1801238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9466191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31824118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bwMode="black">
          <a:xfrm>
            <a:off x="838200" y="6356350"/>
            <a:ext cx="1358590" cy="365125"/>
          </a:xfrm>
        </p:spPr>
        <p:txBody>
          <a:bodyPr/>
          <a:lstStyle/>
          <a:p>
            <a:fld id="{06B78D62-7A3F-4136-9CF2-CB03510DA06A}" type="datetime1">
              <a:rPr lang="en-US" smtClean="0">
                <a:solidFill>
                  <a:srgbClr val="000000"/>
                </a:solidFill>
              </a:rPr>
              <a:pPr/>
              <a:t>1/13/2020</a:t>
            </a:fld>
            <a:endParaRPr lang="en-US" dirty="0">
              <a:solidFill>
                <a:srgbClr val="000000"/>
              </a:solidFill>
            </a:endParaRPr>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653466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solidFill>
                  <a:srgbClr val="FFFFFF"/>
                </a:solidFill>
              </a:rPr>
              <a:pPr/>
              <a:t>1/13/2020</a:t>
            </a:fld>
            <a:endParaRPr lang="en-US" dirty="0">
              <a:solidFill>
                <a:srgbClr val="FFFFFF"/>
              </a:solidFill>
            </a:endParaRPr>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172895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solidFill>
                  <a:srgbClr val="FFFFFF"/>
                </a:solidFill>
              </a:rPr>
              <a:pPr/>
              <a:t>1/13/2020</a:t>
            </a:fld>
            <a:endParaRPr lang="en-US" dirty="0">
              <a:solidFill>
                <a:srgbClr val="FFFFFF"/>
              </a:solidFill>
            </a:endParaRPr>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361651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838200" y="6356350"/>
            <a:ext cx="1358590" cy="365125"/>
          </a:xfrm>
        </p:spPr>
        <p:txBody>
          <a:bodyPr/>
          <a:lstStyle/>
          <a:p>
            <a:fld id="{5CAE31FF-A086-40D5-909F-A9E138181237}" type="datetime1">
              <a:rPr lang="en-US" smtClean="0">
                <a:solidFill>
                  <a:srgbClr val="000000"/>
                </a:solidFill>
              </a:rPr>
              <a:pPr/>
              <a:t>1/13/2020</a:t>
            </a:fld>
            <a:endParaRPr lang="en-US" dirty="0">
              <a:solidFill>
                <a:srgbClr val="000000"/>
              </a:solidFill>
            </a:endParaRPr>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874457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838200" y="6356350"/>
            <a:ext cx="1358590" cy="365125"/>
          </a:xfrm>
        </p:spPr>
        <p:txBody>
          <a:bodyPr/>
          <a:lstStyle/>
          <a:p>
            <a:fld id="{5D76A200-3168-4D33-A718-3974884CE863}" type="datetime1">
              <a:rPr lang="en-US" smtClean="0">
                <a:solidFill>
                  <a:srgbClr val="000000"/>
                </a:solidFill>
              </a:rPr>
              <a:pPr/>
              <a:t>1/13/2020</a:t>
            </a:fld>
            <a:endParaRPr lang="en-US" dirty="0">
              <a:solidFill>
                <a:srgbClr val="000000"/>
              </a:solidFill>
            </a:endParaRPr>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 www.dli.mn.gov</a:t>
            </a:r>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980025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348689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solidFill>
                  <a:srgbClr val="FFFFFF"/>
                </a:solidFill>
              </a:rPr>
              <a:pPr/>
              <a:t>1/13/2020</a:t>
            </a:fld>
            <a:endParaRPr lang="en-US" dirty="0">
              <a:solidFill>
                <a:srgbClr val="FFFFFF"/>
              </a:solidFill>
            </a:endParaRPr>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909533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solidFill>
                  <a:srgbClr val="FFFFFF"/>
                </a:solidFill>
              </a:rPr>
              <a:pPr/>
              <a:t>1/13/2020</a:t>
            </a:fld>
            <a:endParaRPr lang="en-US" dirty="0">
              <a:solidFill>
                <a:srgbClr val="FFFFFF"/>
              </a:solidFill>
            </a:endParaRPr>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2619659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5800529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solidFill>
                  <a:srgbClr val="FFFFFF"/>
                </a:solidFill>
              </a:rPr>
              <a:pPr/>
              <a:t>1/13/2020</a:t>
            </a:fld>
            <a:endParaRPr lang="en-US" dirty="0">
              <a:solidFill>
                <a:srgbClr val="FFFFFF"/>
              </a:solidFill>
            </a:endParaRPr>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737152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solidFill>
                  <a:srgbClr val="FFFFFF"/>
                </a:solidFill>
              </a:rPr>
              <a:pPr/>
              <a:t>1/13/2020</a:t>
            </a:fld>
            <a:endParaRPr lang="en-US" dirty="0">
              <a:solidFill>
                <a:srgbClr val="FFFFFF"/>
              </a:solidFill>
            </a:endParaRPr>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995617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35030810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1533201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1229156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solidFill>
                  <a:srgbClr val="FFFFFF"/>
                </a:solidFill>
              </a:rPr>
              <a:pPr/>
              <a:t>1/13/2020</a:t>
            </a:fld>
            <a:endParaRPr lang="en-US" dirty="0">
              <a:solidFill>
                <a:srgbClr val="FFFFFF"/>
              </a:solidFill>
            </a:endParaRPr>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453501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p:txBody>
          <a:bodyPr/>
          <a:lstStyle/>
          <a:p>
            <a:fld id="{466A75E6-E45B-4C5D-981E-7C8ED0C72F5D}" type="datetime1">
              <a:rPr lang="en-US" smtClean="0">
                <a:solidFill>
                  <a:srgbClr val="000000"/>
                </a:solidFill>
              </a:rPr>
              <a:pPr/>
              <a:t>1/13/2020</a:t>
            </a:fld>
            <a:endParaRPr lang="en-US" dirty="0">
              <a:solidFill>
                <a:srgbClr val="000000"/>
              </a:solidFill>
            </a:endParaRPr>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a:solidFill>
                  <a:srgbClr val="000000"/>
                </a:solidFill>
              </a:rPr>
              <a:t>Optional Tagline Goes Here | www.dli.mn.gov</a:t>
            </a:r>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982015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solidFill>
                  <a:srgbClr val="FFFFFF"/>
                </a:solidFill>
              </a:rPr>
              <a:pPr/>
              <a:t>1/13/2020</a:t>
            </a:fld>
            <a:endParaRPr lang="en-US" dirty="0">
              <a:solidFill>
                <a:srgbClr val="FFFFFF"/>
              </a:solidFill>
            </a:endParaRPr>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solidFill>
                  <a:srgbClr val="FFFFFF"/>
                </a:solidFill>
              </a:rPr>
              <a:t>Optional Tagline Goes Here </a:t>
            </a:r>
            <a:r>
              <a:rPr lang="en-US" dirty="0">
                <a:solidFill>
                  <a:srgbClr val="78BE21"/>
                </a:solidFill>
              </a:rPr>
              <a:t>|</a:t>
            </a:r>
            <a:r>
              <a:rPr lang="en-US" dirty="0">
                <a:solidFill>
                  <a:srgbClr val="FFFFFF"/>
                </a:solidFill>
              </a:rPr>
              <a:t> www.dli.mn.gov</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010713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solidFill>
                  <a:srgbClr val="000000"/>
                </a:solidFill>
              </a:rPr>
              <a:pPr/>
              <a:t>1/13/2020</a:t>
            </a:fld>
            <a:endParaRPr lang="en-US" dirty="0">
              <a:solidFill>
                <a:srgbClr val="000000"/>
              </a:solidFill>
            </a:endParaRPr>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rgbClr val="000000"/>
                </a:solidFill>
              </a:rPr>
              <a:t>Optional Tagline Goes Here</a:t>
            </a:r>
            <a:r>
              <a:rPr lang="en-US" dirty="0">
                <a:solidFill>
                  <a:srgbClr val="003865"/>
                </a:solidFill>
              </a:rPr>
              <a:t> | </a:t>
            </a:r>
            <a:r>
              <a:rPr lang="en-US" dirty="0">
                <a:solidFill>
                  <a:srgbClr val="000000"/>
                </a:solidFill>
              </a:rPr>
              <a:t>www.dli.mn.gov</a:t>
            </a: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solidFill>
                  <a:srgbClr val="003865"/>
                </a:solidFill>
              </a:rPr>
              <a:pPr/>
              <a:t>‹#›</a:t>
            </a:fld>
            <a:endParaRPr lang="en-US" dirty="0">
              <a:solidFill>
                <a:srgbClr val="003865"/>
              </a:solidFill>
            </a:endParaRPr>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367741"/>
            <a:ext cx="3183297" cy="927174"/>
          </a:xfrm>
          <a:prstGeom prst="rect">
            <a:avLst/>
          </a:prstGeom>
        </p:spPr>
      </p:pic>
    </p:spTree>
    <p:extLst>
      <p:ext uri="{BB962C8B-B14F-4D97-AF65-F5344CB8AC3E}">
        <p14:creationId xmlns:p14="http://schemas.microsoft.com/office/powerpoint/2010/main" val="40880739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1/13/2020</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1/13/2020</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 www.dli.mn.gov</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1/13/2020</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 www.dli.mn.gov</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1/13/2020</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1/13/2020</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1/13/2020</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 www.dli.mn.gov</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1/13/2020</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 www.dli.mn.gov</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1/13/2020</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936DB2D6-5DF4-4264-A4A1-7D3EAF38D255}" type="datetime1">
              <a:rPr lang="en-US" smtClean="0"/>
              <a:t>1/13/2020</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936DB2D6-5DF4-4264-A4A1-7D3EAF38D255}" type="datetime1">
              <a:rPr lang="en-US" smtClean="0"/>
              <a:t>1/13/2020</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4B4EEDC6-36CA-4209-B482-2ED76AA0BF08}" type="datetime1">
              <a:rPr lang="en-US" smtClean="0"/>
              <a:t>1/13/2020</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8DC79626-CE5A-4834-975C-E7305BA2E281}" type="datetime1">
              <a:rPr lang="en-US" smtClean="0"/>
              <a:t>1/13/2020</a:t>
            </a:fld>
            <a:endParaRPr lang="en-US" dirty="0"/>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bwMode="black"/>
        <p:txBody>
          <a:bodyPr/>
          <a:lstStyle/>
          <a:p>
            <a:fld id="{1815FB38-58F3-410A-8DA4-4B706967601F}" type="datetime1">
              <a:rPr lang="en-US" smtClean="0"/>
              <a:t>1/13/2020</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7F519661-29C3-4FE0-9FC3-375A85A42C46}" type="datetime1">
              <a:rPr lang="en-US" smtClean="0"/>
              <a:t>1/13/2020</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bwMode="black"/>
        <p:txBody>
          <a:bodyPr/>
          <a:lstStyle/>
          <a:p>
            <a:fld id="{0366E0EA-2D80-452F-9963-33FA7A36BC09}" type="datetime1">
              <a:rPr lang="en-US" smtClean="0"/>
              <a:t>1/13/2020</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1/13/2020</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137991" y="1193277"/>
            <a:ext cx="6296026" cy="1833794"/>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bwMode="black">
          <a:xfrm>
            <a:off x="838200" y="6356350"/>
            <a:ext cx="1358590" cy="365125"/>
          </a:xfrm>
        </p:spPr>
        <p:txBody>
          <a:bodyPr/>
          <a:lstStyle/>
          <a:p>
            <a:fld id="{06B78D62-7A3F-4136-9CF2-CB03510DA06A}" type="datetime1">
              <a:rPr lang="en-US" smtClean="0"/>
              <a:t>1/13/2020</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1/13/2020</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 www.dli.mn.gov</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1/13/2020</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 www.dli.mn.gov</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838200" y="6356350"/>
            <a:ext cx="1358590" cy="365125"/>
          </a:xfrm>
        </p:spPr>
        <p:txBody>
          <a:bodyPr/>
          <a:lstStyle/>
          <a:p>
            <a:fld id="{5CAE31FF-A086-40D5-909F-A9E138181237}" type="datetime1">
              <a:rPr lang="en-US" smtClean="0"/>
              <a:t>1/13/2020</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endParaRPr lang="en-US" dirty="0"/>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838200" y="6356350"/>
            <a:ext cx="1358590" cy="365125"/>
          </a:xfrm>
        </p:spPr>
        <p:txBody>
          <a:bodyPr/>
          <a:lstStyle/>
          <a:p>
            <a:fld id="{5D76A200-3168-4D33-A718-3974884CE863}" type="datetime1">
              <a:rPr lang="en-US" smtClean="0"/>
              <a:t>1/13/2020</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endParaRPr lang="en-US" dirty="0"/>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1/13/2020</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 www.dli.mn.gov</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bwMode="black"/>
        <p:txBody>
          <a:bodyPr/>
          <a:lstStyle/>
          <a:p>
            <a:fld id="{9A198C9B-0587-4A1E-9E03-E4C9FE222F08}" type="datetime1">
              <a:rPr lang="en-US" smtClean="0"/>
              <a:t>1/13/2020</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1/13/2020</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 www.dli.mn.gov</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1/13/2020</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 www.dli.mn.gov</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1/13/2020</a:t>
            </a:fld>
            <a:endParaRPr lang="en-US" dirty="0"/>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 www.dli.mn.gov</a:t>
            </a:r>
            <a:endParaRPr lang="en-US" dirty="0"/>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1/13/2020</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Optional Tagline Goes Here </a:t>
            </a:r>
            <a:r>
              <a:rPr lang="en-US">
                <a:solidFill>
                  <a:schemeClr val="accent2"/>
                </a:solidFill>
              </a:rPr>
              <a:t>|</a:t>
            </a:r>
            <a:r>
              <a:rPr lang="en-US"/>
              <a:t> www.dli.mn.gov</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p:txBody>
          <a:bodyPr/>
          <a:lstStyle/>
          <a:p>
            <a:fld id="{466A75E6-E45B-4C5D-981E-7C8ED0C72F5D}" type="datetime1">
              <a:rPr lang="en-US" smtClean="0"/>
              <a:t>1/13/2020</a:t>
            </a:fld>
            <a:endParaRPr lang="en-US" dirty="0"/>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a:t>Optional Tagline Goes Here | www.dli.mn.gov</a:t>
            </a:r>
            <a:endParaRPr lang="en-US" dirty="0"/>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1/13/2020</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Optional Tagline Goes Here </a:t>
            </a:r>
            <a:r>
              <a:rPr lang="en-US">
                <a:solidFill>
                  <a:schemeClr val="accent2"/>
                </a:solidFill>
              </a:rPr>
              <a:t>|</a:t>
            </a:r>
            <a:r>
              <a:rPr lang="en-US"/>
              <a:t> www.dli.mn.gov</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bwMode="black"/>
        <p:txBody>
          <a:bodyPr/>
          <a:lstStyle/>
          <a:p>
            <a:fld id="{A8CA1A9B-139F-4606-AD0A-F3253110DAE5}" type="datetime1">
              <a:rPr lang="en-US" smtClean="0"/>
              <a:t>1/13/2020</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Picture 12"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461870"/>
            <a:ext cx="3183297" cy="927174"/>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1/13/2020</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www.dli.mn.gov</a:t>
            </a:r>
            <a:endParaRPr lang="en-US" dirty="0">
              <a:solidFill>
                <a:schemeClr val="tx2"/>
              </a:solidFill>
            </a:endParaRP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367741"/>
            <a:ext cx="3183297" cy="927174"/>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a:t>Click to enter the slideshow title</a:t>
            </a:r>
          </a:p>
        </p:txBody>
      </p:sp>
      <p:sp>
        <p:nvSpPr>
          <p:cNvPr id="3" name="Rectangle 2"/>
          <p:cNvSpPr/>
          <p:nvPr userDrawn="1"/>
        </p:nvSpPr>
        <p:spPr bwMode="auto">
          <a:xfrm>
            <a:off x="0" y="4773021"/>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bwMode="black">
          <a:xfrm>
            <a:off x="2802468" y="5041204"/>
            <a:ext cx="6587067" cy="1097128"/>
          </a:xfrm>
        </p:spPr>
        <p:txBody>
          <a:bodyPr>
            <a:normAutofit/>
          </a:bodyPr>
          <a:lstStyle>
            <a:lvl1pPr marL="0" indent="0" algn="ctr">
              <a:spcBef>
                <a:spcPts val="0"/>
              </a:spcBef>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83324" y="5724327"/>
            <a:ext cx="3183297" cy="927174"/>
          </a:xfrm>
          <a:prstGeom prst="rect">
            <a:avLst/>
          </a:prstGeom>
        </p:spPr>
      </p:pic>
      <p:sp>
        <p:nvSpPr>
          <p:cNvPr id="9" name="Footer Placeholder 4"/>
          <p:cNvSpPr>
            <a:spLocks noGrp="1"/>
          </p:cNvSpPr>
          <p:nvPr>
            <p:ph type="ftr" sz="quarter" idx="3"/>
          </p:nvPr>
        </p:nvSpPr>
        <p:spPr bwMode="black">
          <a:xfrm>
            <a:off x="6253562" y="6138334"/>
            <a:ext cx="5587647" cy="365125"/>
          </a:xfrm>
          <a:prstGeom prst="rect">
            <a:avLst/>
          </a:prstGeom>
        </p:spPr>
        <p:txBody>
          <a:bodyPr anchor="b"/>
          <a:lstStyle>
            <a:lvl1pPr algn="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6" name="Picture Placeholder 5"/>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25453028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6"/>
            <a:ext cx="12192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bwMode="auto">
          <a:xfrm>
            <a:off x="0" y="5387788"/>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bwMode="black">
          <a:xfrm>
            <a:off x="2802468" y="5644884"/>
            <a:ext cx="6587067"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bwMode="black"/>
        <p:txBody>
          <a:bodyPr/>
          <a:lstStyle/>
          <a:p>
            <a:endParaRPr lang="en-US" dirty="0">
              <a:solidFill>
                <a:srgbClr val="000000"/>
              </a:solidFill>
            </a:endParaRPr>
          </a:p>
        </p:txBody>
      </p:sp>
      <p:sp>
        <p:nvSpPr>
          <p:cNvPr id="9"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548194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6"/>
            <a:ext cx="12192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bwMode="auto">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bwMode="black">
          <a:xfrm>
            <a:off x="2802468" y="5644884"/>
            <a:ext cx="6587067"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bwMode="black"/>
        <p:txBody>
          <a:bodyPr/>
          <a:lstStyle/>
          <a:p>
            <a:endParaRPr lang="en-US" dirty="0">
              <a:solidFill>
                <a:srgbClr val="000000"/>
              </a:solidFill>
            </a:endParaRPr>
          </a:p>
        </p:txBody>
      </p:sp>
      <p:sp>
        <p:nvSpPr>
          <p:cNvPr id="9"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137991" y="1193277"/>
            <a:ext cx="6296027" cy="1833794"/>
          </a:xfrm>
          <a:prstGeom prst="rect">
            <a:avLst/>
          </a:prstGeom>
        </p:spPr>
      </p:pic>
    </p:spTree>
    <p:extLst>
      <p:ext uri="{BB962C8B-B14F-4D97-AF65-F5344CB8AC3E}">
        <p14:creationId xmlns:p14="http://schemas.microsoft.com/office/powerpoint/2010/main" val="4139171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27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9"/>
            <a:ext cx="10515600" cy="4841875"/>
          </a:xfrm>
        </p:spPr>
        <p:txBody>
          <a:bodyPr/>
          <a:lstStyle/>
          <a:p>
            <a:r>
              <a:rPr lang="en-US"/>
              <a:t>Click icon to add table</a:t>
            </a:r>
          </a:p>
        </p:txBody>
      </p:sp>
      <p:sp>
        <p:nvSpPr>
          <p:cNvPr id="4" name="Date Placeholder 3"/>
          <p:cNvSpPr>
            <a:spLocks noGrp="1"/>
          </p:cNvSpPr>
          <p:nvPr>
            <p:ph type="dt" sz="half" idx="10"/>
          </p:nvPr>
        </p:nvSpPr>
        <p:spPr bwMode="black"/>
        <p:txBody>
          <a:bodyPr/>
          <a:lstStyle/>
          <a:p>
            <a:endParaRPr lang="en-US" dirty="0">
              <a:solidFill>
                <a:srgbClr val="000000"/>
              </a:solidFill>
            </a:endParaRPr>
          </a:p>
        </p:txBody>
      </p:sp>
      <p:sp>
        <p:nvSpPr>
          <p:cNvPr id="11"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1713573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6"/>
            <a:ext cx="12192000" cy="1199223"/>
          </a:xfrm>
          <a:solidFill>
            <a:schemeClr val="accent1"/>
          </a:solidFill>
        </p:spPr>
        <p:txBody>
          <a:bodyPr anchor="ctr">
            <a:normAutofit/>
          </a:bodyPr>
          <a:lstStyle>
            <a:lvl1pPr algn="ctr">
              <a:defRPr sz="2700">
                <a:solidFill>
                  <a:schemeClr val="bg1"/>
                </a:solidFill>
              </a:defRPr>
            </a:lvl1pPr>
          </a:lstStyle>
          <a:p>
            <a:r>
              <a:rPr lang="en-US" dirty="0"/>
              <a:t>Click to edit section title</a:t>
            </a:r>
          </a:p>
        </p:txBody>
      </p:sp>
      <p:sp>
        <p:nvSpPr>
          <p:cNvPr id="3" name="Rectangle 2"/>
          <p:cNvSpPr/>
          <p:nvPr userDrawn="1"/>
        </p:nvSpPr>
        <p:spPr bwMode="auto">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bwMode="black">
          <a:xfrm>
            <a:off x="2802468" y="5644884"/>
            <a:ext cx="6587067" cy="440970"/>
          </a:xfrm>
        </p:spPr>
        <p:txBody>
          <a:bodyPr>
            <a:normAutofit/>
          </a:bodyPr>
          <a:lstStyle>
            <a:lvl1pPr marL="0" indent="0" algn="ctr">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bwMode="black"/>
        <p:txBody>
          <a:bodyPr/>
          <a:lstStyle/>
          <a:p>
            <a:endParaRPr lang="en-US" dirty="0">
              <a:solidFill>
                <a:srgbClr val="000000"/>
              </a:solidFill>
            </a:endParaRPr>
          </a:p>
        </p:txBody>
      </p:sp>
      <p:sp>
        <p:nvSpPr>
          <p:cNvPr id="9"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3" name="Picture 12"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3" y="461870"/>
            <a:ext cx="3183297" cy="927174"/>
          </a:xfrm>
          <a:prstGeom prst="rect">
            <a:avLst/>
          </a:prstGeom>
        </p:spPr>
      </p:pic>
    </p:spTree>
    <p:extLst>
      <p:ext uri="{BB962C8B-B14F-4D97-AF65-F5344CB8AC3E}">
        <p14:creationId xmlns:p14="http://schemas.microsoft.com/office/powerpoint/2010/main" val="28741607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ctr">
              <a:defRPr sz="2700" b="1">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p:txBody>
          <a:bodyPr/>
          <a:lstStyle/>
          <a:p>
            <a:endParaRPr lang="en-US" dirty="0">
              <a:solidFill>
                <a:srgbClr val="000000"/>
              </a:solidFill>
            </a:endParaRPr>
          </a:p>
        </p:txBody>
      </p:sp>
      <p:sp>
        <p:nvSpPr>
          <p:cNvPr id="10"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9" name="Content Placeholder 6" descr="Minnesota Department of Labor and Industry" title="Minnesota Department of Labor and Industry"/>
          <p:cNvPicPr>
            <a:picLocks noChangeAspect="1"/>
          </p:cNvPicPr>
          <p:nvPr userDrawn="1"/>
        </p:nvPicPr>
        <p:blipFill rotWithShape="1">
          <a:blip r:embed="rId2">
            <a:extLst>
              <a:ext uri="{28A0092B-C50C-407E-A947-70E740481C1C}">
                <a14:useLocalDpi xmlns:a14="http://schemas.microsoft.com/office/drawing/2010/main" val="0"/>
              </a:ext>
            </a:extLst>
          </a:blip>
          <a:srcRect t="5555" r="17679"/>
          <a:stretch/>
        </p:blipFill>
        <p:spPr bwMode="auto">
          <a:xfrm>
            <a:off x="9071292" y="6265196"/>
            <a:ext cx="2893357" cy="584733"/>
          </a:xfrm>
          <a:prstGeom prst="rect">
            <a:avLst/>
          </a:prstGeom>
        </p:spPr>
      </p:pic>
    </p:spTree>
    <p:extLst>
      <p:ext uri="{BB962C8B-B14F-4D97-AF65-F5344CB8AC3E}">
        <p14:creationId xmlns:p14="http://schemas.microsoft.com/office/powerpoint/2010/main" val="31392494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6"/>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6"/>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p:txBody>
          <a:bodyPr/>
          <a:lstStyle/>
          <a:p>
            <a:endParaRPr lang="en-US" dirty="0">
              <a:solidFill>
                <a:srgbClr val="000000"/>
              </a:solidFill>
            </a:endParaRPr>
          </a:p>
        </p:txBody>
      </p:sp>
      <p:sp>
        <p:nvSpPr>
          <p:cNvPr id="11"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78BE21"/>
              </a:solidFill>
            </a:endParaRPr>
          </a:p>
        </p:txBody>
      </p:sp>
    </p:spTree>
    <p:extLst>
      <p:ext uri="{BB962C8B-B14F-4D97-AF65-F5344CB8AC3E}">
        <p14:creationId xmlns:p14="http://schemas.microsoft.com/office/powerpoint/2010/main" val="28672394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p:txBody>
          <a:bodyPr/>
          <a:lstStyle/>
          <a:p>
            <a:endParaRPr lang="en-US" dirty="0">
              <a:solidFill>
                <a:srgbClr val="000000"/>
              </a:solidFill>
            </a:endParaRPr>
          </a:p>
        </p:txBody>
      </p:sp>
      <p:sp>
        <p:nvSpPr>
          <p:cNvPr id="11"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40008811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6"/>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6"/>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p:txBody>
          <a:bodyPr/>
          <a:lstStyle/>
          <a:p>
            <a:endParaRPr lang="en-US" dirty="0">
              <a:solidFill>
                <a:srgbClr val="000000"/>
              </a:solidFill>
            </a:endParaRPr>
          </a:p>
        </p:txBody>
      </p:sp>
      <p:sp>
        <p:nvSpPr>
          <p:cNvPr id="11"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38615229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p:txBody>
          <a:bodyPr/>
          <a:lstStyle/>
          <a:p>
            <a:fld id="{824D5D47-1752-4D84-8BFB-C2F71A34C932}" type="datetime1">
              <a:rPr lang="en-US" smtClean="0"/>
              <a:t>1/13/2020</a:t>
            </a:fld>
            <a:endParaRPr lang="en-US" dirty="0"/>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13" name="Title Placeholder 1"/>
          <p:cNvSpPr>
            <a:spLocks noGrp="1"/>
          </p:cNvSpPr>
          <p:nvPr>
            <p:ph type="title"/>
          </p:nvPr>
        </p:nvSpPr>
        <p:spPr bwMode="auto">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DLI logo" title="Department of Labor and Industr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3" y="5996414"/>
            <a:ext cx="3183297" cy="927174"/>
          </a:xfrm>
          <a:prstGeom prst="rect">
            <a:avLst/>
          </a:prstGeom>
        </p:spPr>
      </p:pic>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26415016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Title Placeholder 1"/>
          <p:cNvSpPr>
            <a:spLocks noGrp="1"/>
          </p:cNvSpPr>
          <p:nvPr>
            <p:ph type="title"/>
          </p:nvPr>
        </p:nvSpPr>
        <p:spPr bwMode="auto">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1279401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Title Placeholder 1"/>
          <p:cNvSpPr>
            <a:spLocks noGrp="1"/>
          </p:cNvSpPr>
          <p:nvPr>
            <p:ph type="title"/>
          </p:nvPr>
        </p:nvSpPr>
        <p:spPr bwMode="auto">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3" y="5996414"/>
            <a:ext cx="3183297" cy="927174"/>
          </a:xfrm>
          <a:prstGeom prst="rect">
            <a:avLst/>
          </a:prstGeom>
        </p:spPr>
      </p:pic>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10639300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Title Placeholder 1"/>
          <p:cNvSpPr>
            <a:spLocks noGrp="1"/>
          </p:cNvSpPr>
          <p:nvPr>
            <p:ph type="title"/>
          </p:nvPr>
        </p:nvSpPr>
        <p:spPr bwMode="auto">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12568641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15965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27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60798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6"/>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black">
          <a:xfrm>
            <a:off x="838201" y="6356352"/>
            <a:ext cx="1358591"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9" name="Slide Number Placeholder 6"/>
          <p:cNvSpPr>
            <a:spLocks noGrp="1"/>
          </p:cNvSpPr>
          <p:nvPr>
            <p:ph type="sldNum" sz="quarter" idx="12"/>
          </p:nvPr>
        </p:nvSpPr>
        <p:spPr bwMode="black">
          <a:xfrm>
            <a:off x="9891133" y="6356352"/>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500523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6"/>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1" y="6356352"/>
            <a:ext cx="1358591"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bwMode="white">
          <a:xfrm>
            <a:off x="3302178" y="6356351"/>
            <a:ext cx="5587647" cy="365125"/>
          </a:xfrm>
          <a:prstGeom prst="rect">
            <a:avLst/>
          </a:prstGeom>
        </p:spPr>
        <p:txBody>
          <a:bodyPr anchor="ctr"/>
          <a:lstStyle>
            <a:lvl1pPr algn="ctr">
              <a:defRPr sz="900">
                <a:solidFill>
                  <a:schemeClr val="bg1"/>
                </a:solidFill>
              </a:defRPr>
            </a:lvl1pPr>
          </a:lstStyle>
          <a:p>
            <a:r>
              <a:rPr lang="en-US">
                <a:solidFill>
                  <a:srgbClr val="FFFFFF"/>
                </a:solidFill>
              </a:rPr>
              <a:t> www.dli.mn.gov</a:t>
            </a:r>
            <a:endParaRPr lang="en-US" dirty="0">
              <a:solidFill>
                <a:srgbClr val="FFFFFF"/>
              </a:solidFill>
            </a:endParaRPr>
          </a:p>
        </p:txBody>
      </p:sp>
      <p:sp>
        <p:nvSpPr>
          <p:cNvPr id="9" name="Slide Number Placeholder 6"/>
          <p:cNvSpPr>
            <a:spLocks noGrp="1"/>
          </p:cNvSpPr>
          <p:nvPr>
            <p:ph type="sldNum" sz="quarter" idx="12"/>
          </p:nvPr>
        </p:nvSpPr>
        <p:spPr bwMode="white">
          <a:xfrm>
            <a:off x="9891133"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157692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6"/>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1" y="6356352"/>
            <a:ext cx="1358591"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bwMode="white">
          <a:xfrm>
            <a:off x="3302178" y="6356351"/>
            <a:ext cx="5587647" cy="365125"/>
          </a:xfrm>
          <a:prstGeom prst="rect">
            <a:avLst/>
          </a:prstGeom>
        </p:spPr>
        <p:txBody>
          <a:bodyPr anchor="ctr"/>
          <a:lstStyle>
            <a:lvl1pPr algn="ctr">
              <a:defRPr sz="900">
                <a:solidFill>
                  <a:schemeClr val="bg1"/>
                </a:solidFill>
              </a:defRPr>
            </a:lvl1pPr>
          </a:lstStyle>
          <a:p>
            <a:r>
              <a:rPr lang="en-US">
                <a:solidFill>
                  <a:srgbClr val="FFFFFF"/>
                </a:solidFill>
              </a:rPr>
              <a:t> www.dli.mn.gov</a:t>
            </a:r>
            <a:endParaRPr lang="en-US" dirty="0">
              <a:solidFill>
                <a:srgbClr val="FFFFFF"/>
              </a:solidFill>
            </a:endParaRPr>
          </a:p>
        </p:txBody>
      </p:sp>
      <p:sp>
        <p:nvSpPr>
          <p:cNvPr id="9" name="Slide Number Placeholder 6"/>
          <p:cNvSpPr>
            <a:spLocks noGrp="1"/>
          </p:cNvSpPr>
          <p:nvPr>
            <p:ph type="sldNum" sz="quarter" idx="12"/>
          </p:nvPr>
        </p:nvSpPr>
        <p:spPr bwMode="white">
          <a:xfrm>
            <a:off x="9891133"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336364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6"/>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1" y="6356352"/>
            <a:ext cx="1358591"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1"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10" name="Slide Number Placeholder 5"/>
          <p:cNvSpPr>
            <a:spLocks noGrp="1"/>
          </p:cNvSpPr>
          <p:nvPr>
            <p:ph type="sldNum" sz="quarter" idx="4"/>
          </p:nvPr>
        </p:nvSpPr>
        <p:spPr bwMode="black">
          <a:xfrm>
            <a:off x="9891133" y="6356352"/>
            <a:ext cx="1462668"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795208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p:txBody>
          <a:bodyPr/>
          <a:lstStyle/>
          <a:p>
            <a:fld id="{7C198DD1-C477-482D-A126-3FBDD1778E48}" type="datetime1">
              <a:rPr lang="en-US" smtClean="0"/>
              <a:t>1/13/2020</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1" y="1366346"/>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bwMode="gray">
          <a:xfrm>
            <a:off x="7653565" y="1364826"/>
            <a:ext cx="4538435"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1" y="6356352"/>
            <a:ext cx="1358591"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bwMode="white">
          <a:xfrm>
            <a:off x="3302178" y="6356351"/>
            <a:ext cx="5587647" cy="365125"/>
          </a:xfrm>
          <a:prstGeom prst="rect">
            <a:avLst/>
          </a:prstGeom>
        </p:spPr>
        <p:txBody>
          <a:bodyPr anchor="ctr"/>
          <a:lstStyle>
            <a:lvl1pPr algn="ctr">
              <a:defRPr sz="900">
                <a:solidFill>
                  <a:schemeClr val="bg1"/>
                </a:solidFill>
              </a:defRPr>
            </a:lvl1pPr>
          </a:lstStyle>
          <a:p>
            <a:r>
              <a:rPr lang="en-US">
                <a:solidFill>
                  <a:srgbClr val="FFFFFF"/>
                </a:solidFill>
              </a:rPr>
              <a:t> www.dli.mn.gov</a:t>
            </a:r>
            <a:endParaRPr lang="en-US" dirty="0">
              <a:solidFill>
                <a:srgbClr val="FFFFFF"/>
              </a:solidFill>
            </a:endParaRPr>
          </a:p>
        </p:txBody>
      </p:sp>
      <p:sp>
        <p:nvSpPr>
          <p:cNvPr id="9" name="Slide Number Placeholder 6"/>
          <p:cNvSpPr>
            <a:spLocks noGrp="1"/>
          </p:cNvSpPr>
          <p:nvPr>
            <p:ph type="sldNum" sz="quarter" idx="12"/>
          </p:nvPr>
        </p:nvSpPr>
        <p:spPr bwMode="white">
          <a:xfrm>
            <a:off x="9891133"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600812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1" y="1366346"/>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bwMode="gray">
          <a:xfrm>
            <a:off x="7653565" y="1364826"/>
            <a:ext cx="4538435"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1" y="6356352"/>
            <a:ext cx="1358591"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bwMode="white">
          <a:xfrm>
            <a:off x="3302178" y="6356351"/>
            <a:ext cx="5587647" cy="365125"/>
          </a:xfrm>
          <a:prstGeom prst="rect">
            <a:avLst/>
          </a:prstGeom>
        </p:spPr>
        <p:txBody>
          <a:bodyPr anchor="ctr"/>
          <a:lstStyle>
            <a:lvl1pPr algn="ctr">
              <a:defRPr sz="900">
                <a:solidFill>
                  <a:schemeClr val="bg1"/>
                </a:solidFill>
              </a:defRPr>
            </a:lvl1pPr>
          </a:lstStyle>
          <a:p>
            <a:r>
              <a:rPr lang="en-US">
                <a:solidFill>
                  <a:srgbClr val="FFFFFF"/>
                </a:solidFill>
              </a:rPr>
              <a:t> www.dli.mn.gov</a:t>
            </a:r>
            <a:endParaRPr lang="en-US" dirty="0">
              <a:solidFill>
                <a:srgbClr val="FFFFFF"/>
              </a:solidFill>
            </a:endParaRPr>
          </a:p>
        </p:txBody>
      </p:sp>
      <p:sp>
        <p:nvSpPr>
          <p:cNvPr id="9" name="Slide Number Placeholder 6"/>
          <p:cNvSpPr>
            <a:spLocks noGrp="1"/>
          </p:cNvSpPr>
          <p:nvPr>
            <p:ph type="sldNum" sz="quarter" idx="12"/>
          </p:nvPr>
        </p:nvSpPr>
        <p:spPr bwMode="white">
          <a:xfrm>
            <a:off x="9891133"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265837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27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1" y="1366346"/>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bwMode="gray">
          <a:xfrm>
            <a:off x="7653565" y="1364826"/>
            <a:ext cx="4538435"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bwMode="black">
          <a:xfrm>
            <a:off x="838201" y="6356352"/>
            <a:ext cx="1358591"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1"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10" name="Slide Number Placeholder 5"/>
          <p:cNvSpPr>
            <a:spLocks noGrp="1"/>
          </p:cNvSpPr>
          <p:nvPr>
            <p:ph type="sldNum" sz="quarter" idx="4"/>
          </p:nvPr>
        </p:nvSpPr>
        <p:spPr bwMode="black">
          <a:xfrm>
            <a:off x="9891133" y="6356352"/>
            <a:ext cx="1462668"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95100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Picture Placeholder 2"/>
          <p:cNvSpPr>
            <a:spLocks noGrp="1"/>
          </p:cNvSpPr>
          <p:nvPr>
            <p:ph type="pic" sz="quarter" idx="13" hasCustomPrompt="1"/>
          </p:nvPr>
        </p:nvSpPr>
        <p:spPr bwMode="gray">
          <a:xfrm>
            <a:off x="806332" y="1981899"/>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bwMode="black">
          <a:xfrm>
            <a:off x="581720" y="4345147"/>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bwMode="black">
          <a:xfrm>
            <a:off x="3421564" y="4345147"/>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bwMode="black">
          <a:xfrm>
            <a:off x="6261408" y="4345147"/>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bwMode="black">
          <a:xfrm>
            <a:off x="9101252" y="4341161"/>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bwMode="black"/>
        <p:txBody>
          <a:bodyPr/>
          <a:lstStyle/>
          <a:p>
            <a:endParaRPr lang="en-US" dirty="0">
              <a:solidFill>
                <a:srgbClr val="000000"/>
              </a:solidFill>
            </a:endParaRPr>
          </a:p>
        </p:txBody>
      </p:sp>
      <p:sp>
        <p:nvSpPr>
          <p:cNvPr id="19"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391072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Picture Placeholder 2"/>
          <p:cNvSpPr>
            <a:spLocks noGrp="1"/>
          </p:cNvSpPr>
          <p:nvPr>
            <p:ph type="pic" sz="quarter" idx="13" hasCustomPrompt="1"/>
          </p:nvPr>
        </p:nvSpPr>
        <p:spPr bwMode="gray">
          <a:xfrm>
            <a:off x="1572814" y="1964392"/>
            <a:ext cx="2332191" cy="2332190"/>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bwMode="black">
          <a:xfrm>
            <a:off x="1469226" y="4564988"/>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bwMode="black">
          <a:xfrm>
            <a:off x="4712236" y="4564988"/>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bwMode="black">
          <a:xfrm>
            <a:off x="7955246" y="4564988"/>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bwMode="black"/>
        <p:txBody>
          <a:bodyPr/>
          <a:lstStyle/>
          <a:p>
            <a:endParaRPr lang="en-US" dirty="0">
              <a:solidFill>
                <a:srgbClr val="000000"/>
              </a:solidFill>
            </a:endParaRPr>
          </a:p>
        </p:txBody>
      </p:sp>
      <p:sp>
        <p:nvSpPr>
          <p:cNvPr id="19"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496968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806332" y="1981899"/>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bwMode="black">
          <a:xfrm>
            <a:off x="581720" y="4345148"/>
            <a:ext cx="2542477" cy="1623853"/>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646176" y="1967573"/>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bwMode="black">
          <a:xfrm>
            <a:off x="3421564" y="4345147"/>
            <a:ext cx="2542477"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86020" y="1967573"/>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bwMode="black">
          <a:xfrm>
            <a:off x="6261408" y="4345147"/>
            <a:ext cx="2542477"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325864" y="1967573"/>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bwMode="black">
          <a:xfrm>
            <a:off x="9101252" y="4341161"/>
            <a:ext cx="2542477" cy="1627838"/>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bwMode="black"/>
        <p:txBody>
          <a:bodyPr/>
          <a:lstStyle/>
          <a:p>
            <a:endParaRPr lang="en-US" dirty="0">
              <a:solidFill>
                <a:srgbClr val="000000"/>
              </a:solidFill>
            </a:endParaRPr>
          </a:p>
        </p:txBody>
      </p:sp>
      <p:sp>
        <p:nvSpPr>
          <p:cNvPr id="20"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422311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Picture Placeholder 2"/>
          <p:cNvSpPr>
            <a:spLocks noGrp="1"/>
          </p:cNvSpPr>
          <p:nvPr>
            <p:ph type="pic" sz="quarter" idx="13" hasCustomPrompt="1"/>
          </p:nvPr>
        </p:nvSpPr>
        <p:spPr bwMode="gray">
          <a:xfrm>
            <a:off x="806333" y="167477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bwMode="black">
          <a:xfrm>
            <a:off x="2876551" y="1674774"/>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3" name="Picture Placeholder 2"/>
          <p:cNvSpPr>
            <a:spLocks noGrp="1"/>
          </p:cNvSpPr>
          <p:nvPr>
            <p:ph type="pic" sz="quarter" idx="14" hasCustomPrompt="1"/>
          </p:nvPr>
        </p:nvSpPr>
        <p:spPr bwMode="gray">
          <a:xfrm>
            <a:off x="806333" y="393936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4" name="Text Placeholder 3"/>
          <p:cNvSpPr>
            <a:spLocks noGrp="1"/>
          </p:cNvSpPr>
          <p:nvPr>
            <p:ph type="body" sz="quarter" idx="15"/>
          </p:nvPr>
        </p:nvSpPr>
        <p:spPr bwMode="black">
          <a:xfrm>
            <a:off x="2876551" y="3939363"/>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6" y="167477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bwMode="black">
          <a:xfrm>
            <a:off x="8270023" y="1674774"/>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7" name="Picture Placeholder 2"/>
          <p:cNvSpPr>
            <a:spLocks noGrp="1"/>
          </p:cNvSpPr>
          <p:nvPr>
            <p:ph type="pic" sz="quarter" idx="19" hasCustomPrompt="1"/>
          </p:nvPr>
        </p:nvSpPr>
        <p:spPr bwMode="gray">
          <a:xfrm>
            <a:off x="6199806" y="393936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8" name="Text Placeholder 3"/>
          <p:cNvSpPr>
            <a:spLocks noGrp="1"/>
          </p:cNvSpPr>
          <p:nvPr>
            <p:ph type="body" sz="quarter" idx="20"/>
          </p:nvPr>
        </p:nvSpPr>
        <p:spPr bwMode="black">
          <a:xfrm>
            <a:off x="8270023" y="3939362"/>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bwMode="black"/>
        <p:txBody>
          <a:bodyPr/>
          <a:lstStyle/>
          <a:p>
            <a:endParaRPr lang="en-US" dirty="0">
              <a:solidFill>
                <a:srgbClr val="000000"/>
              </a:solidFill>
            </a:endParaRPr>
          </a:p>
        </p:txBody>
      </p:sp>
      <p:sp>
        <p:nvSpPr>
          <p:cNvPr id="29"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59262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3" y="1674773"/>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bwMode="black">
          <a:xfrm>
            <a:off x="2876551" y="1674774"/>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3" name="Picture Placeholder 2"/>
          <p:cNvSpPr>
            <a:spLocks noGrp="1"/>
          </p:cNvSpPr>
          <p:nvPr>
            <p:ph type="pic" sz="quarter" idx="14" hasCustomPrompt="1"/>
          </p:nvPr>
        </p:nvSpPr>
        <p:spPr bwMode="gray">
          <a:xfrm>
            <a:off x="806333" y="3939363"/>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4" name="Text Placeholder 3"/>
          <p:cNvSpPr>
            <a:spLocks noGrp="1"/>
          </p:cNvSpPr>
          <p:nvPr>
            <p:ph type="body" sz="quarter" idx="15"/>
          </p:nvPr>
        </p:nvSpPr>
        <p:spPr bwMode="black">
          <a:xfrm>
            <a:off x="2876551" y="3939363"/>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6" y="1674773"/>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bwMode="black">
          <a:xfrm>
            <a:off x="8270023" y="1674774"/>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8" name="Picture Placeholder 2"/>
          <p:cNvSpPr>
            <a:spLocks noGrp="1"/>
          </p:cNvSpPr>
          <p:nvPr>
            <p:ph type="pic" sz="quarter" idx="19" hasCustomPrompt="1"/>
          </p:nvPr>
        </p:nvSpPr>
        <p:spPr bwMode="gray">
          <a:xfrm>
            <a:off x="6199806" y="3939363"/>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9" name="Text Placeholder 3"/>
          <p:cNvSpPr>
            <a:spLocks noGrp="1"/>
          </p:cNvSpPr>
          <p:nvPr>
            <p:ph type="body" sz="quarter" idx="20"/>
          </p:nvPr>
        </p:nvSpPr>
        <p:spPr bwMode="black">
          <a:xfrm>
            <a:off x="8270023" y="3939362"/>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4" name="Date Placeholder 3"/>
          <p:cNvSpPr>
            <a:spLocks noGrp="1"/>
          </p:cNvSpPr>
          <p:nvPr>
            <p:ph type="dt" sz="half" idx="10"/>
          </p:nvPr>
        </p:nvSpPr>
        <p:spPr bwMode="black"/>
        <p:txBody>
          <a:bodyPr/>
          <a:lstStyle/>
          <a:p>
            <a:endParaRPr lang="en-US" dirty="0">
              <a:solidFill>
                <a:srgbClr val="000000"/>
              </a:solidFill>
            </a:endParaRPr>
          </a:p>
        </p:txBody>
      </p:sp>
      <p:sp>
        <p:nvSpPr>
          <p:cNvPr id="20"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756724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Picture Placeholder 2"/>
          <p:cNvSpPr>
            <a:spLocks noGrp="1"/>
          </p:cNvSpPr>
          <p:nvPr>
            <p:ph type="pic" sz="quarter" idx="13" hasCustomPrompt="1"/>
          </p:nvPr>
        </p:nvSpPr>
        <p:spPr bwMode="gray">
          <a:xfrm>
            <a:off x="806333"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bwMode="black">
          <a:xfrm>
            <a:off x="2876551" y="25717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6"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bwMode="black">
          <a:xfrm>
            <a:off x="8270023" y="25717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bwMode="black"/>
        <p:txBody>
          <a:bodyPr/>
          <a:lstStyle/>
          <a:p>
            <a:endParaRPr lang="en-US" dirty="0">
              <a:solidFill>
                <a:srgbClr val="000000"/>
              </a:solidFill>
            </a:endParaRPr>
          </a:p>
        </p:txBody>
      </p:sp>
      <p:sp>
        <p:nvSpPr>
          <p:cNvPr id="20"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918176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27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Picture Placeholder 2"/>
          <p:cNvSpPr>
            <a:spLocks noGrp="1"/>
          </p:cNvSpPr>
          <p:nvPr>
            <p:ph type="pic" sz="quarter" idx="13" hasCustomPrompt="1"/>
          </p:nvPr>
        </p:nvSpPr>
        <p:spPr bwMode="gray">
          <a:xfrm>
            <a:off x="806333" y="2800330"/>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bwMode="black">
          <a:xfrm>
            <a:off x="2876551" y="28003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6" y="2800330"/>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bwMode="black">
          <a:xfrm>
            <a:off x="8270023" y="28003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4" name="Date Placeholder 3"/>
          <p:cNvSpPr>
            <a:spLocks noGrp="1"/>
          </p:cNvSpPr>
          <p:nvPr>
            <p:ph type="dt" sz="half" idx="10"/>
          </p:nvPr>
        </p:nvSpPr>
        <p:spPr bwMode="black"/>
        <p:txBody>
          <a:bodyPr/>
          <a:lstStyle/>
          <a:p>
            <a:endParaRPr lang="en-US" dirty="0">
              <a:solidFill>
                <a:srgbClr val="000000"/>
              </a:solidFill>
            </a:endParaRPr>
          </a:p>
        </p:txBody>
      </p:sp>
      <p:sp>
        <p:nvSpPr>
          <p:cNvPr id="20"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2312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p:txBody>
          <a:bodyPr/>
          <a:lstStyle/>
          <a:p>
            <a:fld id="{9A198C9B-0587-4A1E-9E03-E4C9FE222F08}" type="datetime1">
              <a:rPr lang="en-US" smtClean="0"/>
              <a:t>1/13/2020</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2700">
                <a:solidFill>
                  <a:schemeClr val="bg1"/>
                </a:solidFill>
              </a:defRPr>
            </a:lvl1pPr>
          </a:lstStyle>
          <a:p>
            <a:r>
              <a:rPr lang="en-US" dirty="0"/>
              <a:t>Click to edit title</a:t>
            </a:r>
          </a:p>
        </p:txBody>
      </p:sp>
    </p:spTree>
    <p:extLst>
      <p:ext uri="{BB962C8B-B14F-4D97-AF65-F5344CB8AC3E}">
        <p14:creationId xmlns:p14="http://schemas.microsoft.com/office/powerpoint/2010/main" val="21103961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4"/>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2700">
                <a:solidFill>
                  <a:schemeClr val="bg1"/>
                </a:solidFill>
              </a:defRPr>
            </a:lvl1pPr>
          </a:lstStyle>
          <a:p>
            <a:r>
              <a:rPr lang="en-US" dirty="0"/>
              <a:t>Click to edit title</a:t>
            </a:r>
          </a:p>
        </p:txBody>
      </p:sp>
    </p:spTree>
    <p:extLst>
      <p:ext uri="{BB962C8B-B14F-4D97-AF65-F5344CB8AC3E}">
        <p14:creationId xmlns:p14="http://schemas.microsoft.com/office/powerpoint/2010/main" val="1775011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4"/>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2700">
                <a:solidFill>
                  <a:schemeClr val="tx2"/>
                </a:solidFill>
              </a:defRPr>
            </a:lvl1pPr>
          </a:lstStyle>
          <a:p>
            <a:r>
              <a:rPr lang="en-US" dirty="0"/>
              <a:t>Click to edit title</a:t>
            </a:r>
          </a:p>
        </p:txBody>
      </p:sp>
    </p:spTree>
    <p:extLst>
      <p:ext uri="{BB962C8B-B14F-4D97-AF65-F5344CB8AC3E}">
        <p14:creationId xmlns:p14="http://schemas.microsoft.com/office/powerpoint/2010/main" val="25565889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27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3"/>
            <a:ext cx="8128000" cy="2966751"/>
          </a:xfrm>
        </p:spPr>
        <p:txBody>
          <a:bodyPr/>
          <a:lstStyle/>
          <a:p>
            <a:r>
              <a:rPr lang="en-US"/>
              <a:t>Click icon to add table</a:t>
            </a:r>
          </a:p>
        </p:txBody>
      </p:sp>
      <p:sp>
        <p:nvSpPr>
          <p:cNvPr id="8" name="Date Placeholder 4"/>
          <p:cNvSpPr>
            <a:spLocks noGrp="1"/>
          </p:cNvSpPr>
          <p:nvPr>
            <p:ph type="dt" sz="half" idx="11"/>
          </p:nvPr>
        </p:nvSpPr>
        <p:spPr bwMode="black">
          <a:xfrm>
            <a:off x="838201" y="6356352"/>
            <a:ext cx="1358591"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9" name="Slide Number Placeholder 6"/>
          <p:cNvSpPr>
            <a:spLocks noGrp="1"/>
          </p:cNvSpPr>
          <p:nvPr>
            <p:ph type="sldNum" sz="quarter" idx="12"/>
          </p:nvPr>
        </p:nvSpPr>
        <p:spPr bwMode="black">
          <a:xfrm>
            <a:off x="9891133" y="6356352"/>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441930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27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3"/>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bwMode="white">
          <a:xfrm>
            <a:off x="838201" y="6356352"/>
            <a:ext cx="1358591"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bwMode="white">
          <a:xfrm>
            <a:off x="3302178" y="6356351"/>
            <a:ext cx="5587647" cy="365125"/>
          </a:xfrm>
          <a:prstGeom prst="rect">
            <a:avLst/>
          </a:prstGeom>
        </p:spPr>
        <p:txBody>
          <a:bodyPr anchor="ctr"/>
          <a:lstStyle>
            <a:lvl1pPr algn="ctr">
              <a:defRPr sz="900">
                <a:solidFill>
                  <a:schemeClr val="bg1"/>
                </a:solidFill>
              </a:defRPr>
            </a:lvl1pPr>
          </a:lstStyle>
          <a:p>
            <a:r>
              <a:rPr lang="en-US">
                <a:solidFill>
                  <a:srgbClr val="FFFFFF"/>
                </a:solidFill>
              </a:rPr>
              <a:t> www.dli.mn.gov</a:t>
            </a:r>
            <a:endParaRPr lang="en-US" dirty="0">
              <a:solidFill>
                <a:srgbClr val="FFFFFF"/>
              </a:solidFill>
            </a:endParaRPr>
          </a:p>
        </p:txBody>
      </p:sp>
      <p:sp>
        <p:nvSpPr>
          <p:cNvPr id="9" name="Slide Number Placeholder 6"/>
          <p:cNvSpPr>
            <a:spLocks noGrp="1"/>
          </p:cNvSpPr>
          <p:nvPr>
            <p:ph type="sldNum" sz="quarter" idx="12"/>
          </p:nvPr>
        </p:nvSpPr>
        <p:spPr bwMode="white">
          <a:xfrm>
            <a:off x="9891133"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764470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8"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7" y="321151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7"/>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9"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838201" y="6356352"/>
            <a:ext cx="1358591"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bwMode="white">
          <a:xfrm>
            <a:off x="3302178" y="6356351"/>
            <a:ext cx="5587647" cy="365125"/>
          </a:xfrm>
          <a:prstGeom prst="rect">
            <a:avLst/>
          </a:prstGeom>
        </p:spPr>
        <p:txBody>
          <a:bodyPr anchor="ctr"/>
          <a:lstStyle>
            <a:lvl1pPr algn="ctr">
              <a:defRPr sz="900">
                <a:solidFill>
                  <a:schemeClr val="bg1"/>
                </a:solidFill>
              </a:defRPr>
            </a:lvl1pPr>
          </a:lstStyle>
          <a:p>
            <a:r>
              <a:rPr lang="en-US">
                <a:solidFill>
                  <a:srgbClr val="FFFFFF"/>
                </a:solidFill>
              </a:rPr>
              <a:t> www.dli.mn.gov</a:t>
            </a:r>
            <a:endParaRPr lang="en-US" dirty="0">
              <a:solidFill>
                <a:srgbClr val="FFFFFF"/>
              </a:solidFill>
            </a:endParaRPr>
          </a:p>
        </p:txBody>
      </p:sp>
      <p:sp>
        <p:nvSpPr>
          <p:cNvPr id="9" name="Slide Number Placeholder 6"/>
          <p:cNvSpPr>
            <a:spLocks noGrp="1"/>
          </p:cNvSpPr>
          <p:nvPr>
            <p:ph type="sldNum" sz="quarter" idx="12"/>
          </p:nvPr>
        </p:nvSpPr>
        <p:spPr bwMode="white">
          <a:xfrm>
            <a:off x="9891133"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434162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5"/>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1"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3"/>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838201" y="6356352"/>
            <a:ext cx="1358591"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8" name="Slide Number Placeholder 5"/>
          <p:cNvSpPr>
            <a:spLocks noGrp="1"/>
          </p:cNvSpPr>
          <p:nvPr>
            <p:ph type="sldNum" sz="quarter" idx="12"/>
          </p:nvPr>
        </p:nvSpPr>
        <p:spPr bwMode="white">
          <a:xfrm>
            <a:off x="9891133" y="6356352"/>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443693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8"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7" y="3211515"/>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7"/>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9"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838201" y="6356352"/>
            <a:ext cx="1358591"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11" name="Slide Number Placeholder 6"/>
          <p:cNvSpPr>
            <a:spLocks noGrp="1"/>
          </p:cNvSpPr>
          <p:nvPr>
            <p:ph type="sldNum" sz="quarter" idx="13"/>
          </p:nvPr>
        </p:nvSpPr>
        <p:spPr bwMode="black">
          <a:xfrm>
            <a:off x="9891133" y="6356352"/>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406115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27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5"/>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1"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3"/>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5643618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8"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7" y="321151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2" y="434837"/>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8" y="691884"/>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1" y="6356352"/>
            <a:ext cx="1358591"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bwMode="white">
          <a:xfrm>
            <a:off x="3302178" y="6356351"/>
            <a:ext cx="5587647" cy="365125"/>
          </a:xfrm>
          <a:prstGeom prst="rect">
            <a:avLst/>
          </a:prstGeom>
        </p:spPr>
        <p:txBody>
          <a:bodyPr anchor="ctr"/>
          <a:lstStyle>
            <a:lvl1pPr algn="ctr">
              <a:defRPr sz="900">
                <a:solidFill>
                  <a:schemeClr val="bg1"/>
                </a:solidFill>
              </a:defRPr>
            </a:lvl1pPr>
          </a:lstStyle>
          <a:p>
            <a:r>
              <a:rPr lang="en-US">
                <a:solidFill>
                  <a:srgbClr val="FFFFFF"/>
                </a:solidFill>
              </a:rPr>
              <a:t> www.dli.mn.gov</a:t>
            </a:r>
            <a:endParaRPr lang="en-US" dirty="0">
              <a:solidFill>
                <a:srgbClr val="FFFFFF"/>
              </a:solidFill>
            </a:endParaRPr>
          </a:p>
        </p:txBody>
      </p:sp>
      <p:sp>
        <p:nvSpPr>
          <p:cNvPr id="11" name="Slide Number Placeholder 6"/>
          <p:cNvSpPr>
            <a:spLocks noGrp="1"/>
          </p:cNvSpPr>
          <p:nvPr>
            <p:ph type="sldNum" sz="quarter" idx="12"/>
          </p:nvPr>
        </p:nvSpPr>
        <p:spPr bwMode="white">
          <a:xfrm>
            <a:off x="9891133"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489021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p:txBody>
          <a:bodyPr/>
          <a:lstStyle/>
          <a:p>
            <a:fld id="{5485A5BA-A5F9-4138-9E4B-FFD626F6437A}" type="datetime1">
              <a:rPr lang="en-US" smtClean="0"/>
              <a:t>1/13/2020</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 www.dli.mn.gov</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8"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7" y="321151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7"/>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9"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1" y="6356352"/>
            <a:ext cx="1358591"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bwMode="white">
          <a:xfrm>
            <a:off x="3302178" y="6356351"/>
            <a:ext cx="5587647" cy="365125"/>
          </a:xfrm>
          <a:prstGeom prst="rect">
            <a:avLst/>
          </a:prstGeom>
        </p:spPr>
        <p:txBody>
          <a:bodyPr anchor="ctr"/>
          <a:lstStyle>
            <a:lvl1pPr algn="ctr">
              <a:defRPr sz="900">
                <a:solidFill>
                  <a:schemeClr val="bg1"/>
                </a:solidFill>
              </a:defRPr>
            </a:lvl1pPr>
          </a:lstStyle>
          <a:p>
            <a:r>
              <a:rPr lang="en-US">
                <a:solidFill>
                  <a:srgbClr val="FFFFFF"/>
                </a:solidFill>
              </a:rPr>
              <a:t> www.dli.mn.gov</a:t>
            </a:r>
            <a:endParaRPr lang="en-US" dirty="0">
              <a:solidFill>
                <a:srgbClr val="FFFFFF"/>
              </a:solidFill>
            </a:endParaRPr>
          </a:p>
        </p:txBody>
      </p:sp>
      <p:sp>
        <p:nvSpPr>
          <p:cNvPr id="11" name="Slide Number Placeholder 6"/>
          <p:cNvSpPr>
            <a:spLocks noGrp="1"/>
          </p:cNvSpPr>
          <p:nvPr>
            <p:ph type="sldNum" sz="quarter" idx="12"/>
          </p:nvPr>
        </p:nvSpPr>
        <p:spPr bwMode="white">
          <a:xfrm>
            <a:off x="9891133"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266974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5"/>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1"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3"/>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529864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7" name="Title 1"/>
          <p:cNvSpPr>
            <a:spLocks noGrp="1"/>
          </p:cNvSpPr>
          <p:nvPr>
            <p:ph type="title" hasCustomPrompt="1"/>
          </p:nvPr>
        </p:nvSpPr>
        <p:spPr bwMode="black">
          <a:xfrm>
            <a:off x="1387736" y="1438509"/>
            <a:ext cx="9488245"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8"/>
            <a:ext cx="9488245"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1" y="6356352"/>
            <a:ext cx="1358591"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bwMode="white">
          <a:xfrm>
            <a:off x="3302178" y="6356351"/>
            <a:ext cx="5587647" cy="365125"/>
          </a:xfrm>
          <a:prstGeom prst="rect">
            <a:avLst/>
          </a:prstGeom>
        </p:spPr>
        <p:txBody>
          <a:bodyPr anchor="ctr"/>
          <a:lstStyle>
            <a:lvl1pPr algn="ctr">
              <a:defRPr sz="900">
                <a:solidFill>
                  <a:schemeClr val="bg1"/>
                </a:solidFill>
              </a:defRPr>
            </a:lvl1pPr>
          </a:lstStyle>
          <a:p>
            <a:r>
              <a:rPr lang="en-US">
                <a:solidFill>
                  <a:srgbClr val="FFFFFF"/>
                </a:solidFill>
              </a:rPr>
              <a:t> www.dli.mn.gov</a:t>
            </a:r>
            <a:endParaRPr lang="en-US" dirty="0">
              <a:solidFill>
                <a:srgbClr val="FFFFFF"/>
              </a:solidFill>
            </a:endParaRPr>
          </a:p>
        </p:txBody>
      </p:sp>
      <p:sp>
        <p:nvSpPr>
          <p:cNvPr id="11" name="Slide Number Placeholder 6"/>
          <p:cNvSpPr>
            <a:spLocks noGrp="1"/>
          </p:cNvSpPr>
          <p:nvPr>
            <p:ph type="sldNum" sz="quarter" idx="12"/>
          </p:nvPr>
        </p:nvSpPr>
        <p:spPr bwMode="white">
          <a:xfrm>
            <a:off x="9891133"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285127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4" name="Title 1"/>
          <p:cNvSpPr>
            <a:spLocks noGrp="1"/>
          </p:cNvSpPr>
          <p:nvPr>
            <p:ph type="title" hasCustomPrompt="1"/>
          </p:nvPr>
        </p:nvSpPr>
        <p:spPr bwMode="black">
          <a:xfrm>
            <a:off x="1387736" y="1438509"/>
            <a:ext cx="9488245"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8"/>
            <a:ext cx="9488245"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1" y="6356352"/>
            <a:ext cx="1358591" cy="365125"/>
          </a:xfrm>
        </p:spPr>
        <p:txBody>
          <a:bodyPr/>
          <a:lstStyle>
            <a:lvl1pPr>
              <a:defRPr>
                <a:solidFill>
                  <a:schemeClr val="bg1"/>
                </a:solidFill>
              </a:defRPr>
            </a:lvl1pPr>
          </a:lstStyle>
          <a:p>
            <a:endParaRPr lang="en-US" dirty="0">
              <a:solidFill>
                <a:srgbClr val="FFFFFF"/>
              </a:solidFill>
            </a:endParaRPr>
          </a:p>
        </p:txBody>
      </p:sp>
      <p:sp>
        <p:nvSpPr>
          <p:cNvPr id="18" name="Footer Placeholder 4"/>
          <p:cNvSpPr>
            <a:spLocks noGrp="1"/>
          </p:cNvSpPr>
          <p:nvPr>
            <p:ph type="ftr" sz="quarter" idx="3"/>
          </p:nvPr>
        </p:nvSpPr>
        <p:spPr bwMode="white">
          <a:xfrm>
            <a:off x="3302178" y="6356351"/>
            <a:ext cx="5587647" cy="365125"/>
          </a:xfrm>
          <a:prstGeom prst="rect">
            <a:avLst/>
          </a:prstGeom>
        </p:spPr>
        <p:txBody>
          <a:bodyPr anchor="ctr"/>
          <a:lstStyle>
            <a:lvl1pPr algn="ctr">
              <a:defRPr sz="900">
                <a:solidFill>
                  <a:schemeClr val="bg1"/>
                </a:solidFill>
              </a:defRPr>
            </a:lvl1pPr>
          </a:lstStyle>
          <a:p>
            <a:r>
              <a:rPr lang="en-US">
                <a:solidFill>
                  <a:srgbClr val="FFFFFF"/>
                </a:solidFill>
              </a:rPr>
              <a:t> www.dli.mn.gov</a:t>
            </a:r>
            <a:endParaRPr lang="en-US" dirty="0">
              <a:solidFill>
                <a:srgbClr val="FFFFFF"/>
              </a:solidFill>
            </a:endParaRPr>
          </a:p>
        </p:txBody>
      </p:sp>
      <p:sp>
        <p:nvSpPr>
          <p:cNvPr id="19" name="Slide Number Placeholder 6"/>
          <p:cNvSpPr>
            <a:spLocks noGrp="1"/>
          </p:cNvSpPr>
          <p:nvPr>
            <p:ph type="sldNum" sz="quarter" idx="12"/>
          </p:nvPr>
        </p:nvSpPr>
        <p:spPr bwMode="white">
          <a:xfrm>
            <a:off x="9891133"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688864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a:t>Click to edit title</a:t>
            </a:r>
          </a:p>
        </p:txBody>
      </p:sp>
    </p:spTree>
    <p:extLst>
      <p:ext uri="{BB962C8B-B14F-4D97-AF65-F5344CB8AC3E}">
        <p14:creationId xmlns:p14="http://schemas.microsoft.com/office/powerpoint/2010/main" val="29069159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bwMode="auto">
          <a:xfrm>
            <a:off x="5720398" y="912530"/>
            <a:ext cx="4661388" cy="4661388"/>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7" y="524007"/>
            <a:ext cx="2155300" cy="2155300"/>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1" y="3581845"/>
            <a:ext cx="2637979" cy="2637978"/>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7857367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a:t>Click icon to add picture</a:t>
            </a:r>
          </a:p>
        </p:txBody>
      </p:sp>
      <p:sp>
        <p:nvSpPr>
          <p:cNvPr id="2" name="Title 1"/>
          <p:cNvSpPr>
            <a:spLocks noGrp="1"/>
          </p:cNvSpPr>
          <p:nvPr>
            <p:ph type="title" hasCustomPrompt="1"/>
          </p:nvPr>
        </p:nvSpPr>
        <p:spPr bwMode="auto">
          <a:xfrm>
            <a:off x="2299476" y="1609867"/>
            <a:ext cx="7593051" cy="3638266"/>
          </a:xfrm>
          <a:solidFill>
            <a:srgbClr val="003865">
              <a:alpha val="87843"/>
            </a:srgbClr>
          </a:solidFill>
        </p:spPr>
        <p:txBody>
          <a:bodyPr>
            <a:noAutofit/>
          </a:bodyPr>
          <a:lstStyle>
            <a:lvl1pPr algn="ctr">
              <a:spcAft>
                <a:spcPts val="750"/>
              </a:spcAft>
              <a:tabLst>
                <a:tab pos="2827735" algn="l"/>
              </a:tabLst>
              <a:defRPr sz="525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9047451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6"/>
            <a:ext cx="10515600" cy="1340989"/>
          </a:xfrm>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701"/>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solidFill>
                  <a:srgbClr val="FFFFFF"/>
                </a:solidFill>
              </a:rPr>
              <a:t> www.dli.mn.gov</a:t>
            </a:r>
            <a:endParaRPr lang="en-US" dirty="0">
              <a:solidFill>
                <a:srgbClr val="FFFFFF"/>
              </a:solidFill>
            </a:endParaRP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463468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6"/>
            <a:ext cx="12192000" cy="1340989"/>
          </a:xfrm>
          <a:solidFill>
            <a:schemeClr val="tx1"/>
          </a:solidFill>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701"/>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p:txBody>
          <a:bodyPr/>
          <a:lstStyle/>
          <a:p>
            <a:endParaRPr lang="en-US" dirty="0">
              <a:solidFill>
                <a:srgbClr val="000000"/>
              </a:solidFill>
            </a:endParaRPr>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a:solidFill>
                  <a:srgbClr val="000000"/>
                </a:solidFill>
              </a:rPr>
              <a:t> www.dli.mn.gov</a:t>
            </a:r>
            <a:endParaRPr lang="en-US" dirty="0">
              <a:solidFill>
                <a:srgbClr val="000000"/>
              </a:solidFill>
            </a:endParaRPr>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397810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6"/>
            <a:ext cx="10515600" cy="1340989"/>
          </a:xfrm>
        </p:spPr>
        <p:txBody>
          <a:bodyPr>
            <a:noAutofit/>
          </a:bodyPr>
          <a:lstStyle>
            <a:lvl1pPr algn="ctr">
              <a:tabLst>
                <a:tab pos="2827735" algn="l"/>
              </a:tabLst>
              <a:defRPr sz="525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701"/>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solidFill>
                  <a:srgbClr val="FFFFFF"/>
                </a:solidFill>
              </a:rPr>
              <a:t> www.dli.mn.gov</a:t>
            </a:r>
            <a:endParaRPr lang="en-US" dirty="0">
              <a:solidFill>
                <a:srgbClr val="FFFFFF"/>
              </a:solidFill>
            </a:endParaRP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16549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42" Type="http://schemas.openxmlformats.org/officeDocument/2006/relationships/slideLayout" Target="../slideLayouts/slideLayout92.xml"/><Relationship Id="rId47" Type="http://schemas.openxmlformats.org/officeDocument/2006/relationships/slideLayout" Target="../slideLayouts/slideLayout97.xml"/><Relationship Id="rId50" Type="http://schemas.openxmlformats.org/officeDocument/2006/relationships/slideLayout" Target="../slideLayouts/slideLayout100.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46" Type="http://schemas.openxmlformats.org/officeDocument/2006/relationships/slideLayout" Target="../slideLayouts/slideLayout96.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41" Type="http://schemas.openxmlformats.org/officeDocument/2006/relationships/slideLayout" Target="../slideLayouts/slideLayout91.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45" Type="http://schemas.openxmlformats.org/officeDocument/2006/relationships/slideLayout" Target="../slideLayouts/slideLayout95.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49" Type="http://schemas.openxmlformats.org/officeDocument/2006/relationships/slideLayout" Target="../slideLayouts/slideLayout99.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4" Type="http://schemas.openxmlformats.org/officeDocument/2006/relationships/slideLayout" Target="../slideLayouts/slideLayout94.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43" Type="http://schemas.openxmlformats.org/officeDocument/2006/relationships/slideLayout" Target="../slideLayouts/slideLayout93.xml"/><Relationship Id="rId48" Type="http://schemas.openxmlformats.org/officeDocument/2006/relationships/slideLayout" Target="../slideLayouts/slideLayout98.xml"/><Relationship Id="rId8" Type="http://schemas.openxmlformats.org/officeDocument/2006/relationships/slideLayout" Target="../slideLayouts/slideLayout58.xml"/><Relationship Id="rId5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slideLayout" Target="../slideLayouts/slideLayout126.xml"/><Relationship Id="rId39" Type="http://schemas.openxmlformats.org/officeDocument/2006/relationships/slideLayout" Target="../slideLayouts/slideLayout139.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34" Type="http://schemas.openxmlformats.org/officeDocument/2006/relationships/slideLayout" Target="../slideLayouts/slideLayout134.xml"/><Relationship Id="rId42" Type="http://schemas.openxmlformats.org/officeDocument/2006/relationships/slideLayout" Target="../slideLayouts/slideLayout142.xml"/><Relationship Id="rId47" Type="http://schemas.openxmlformats.org/officeDocument/2006/relationships/slideLayout" Target="../slideLayouts/slideLayout147.xml"/><Relationship Id="rId50" Type="http://schemas.openxmlformats.org/officeDocument/2006/relationships/slideLayout" Target="../slideLayouts/slideLayout150.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33" Type="http://schemas.openxmlformats.org/officeDocument/2006/relationships/slideLayout" Target="../slideLayouts/slideLayout133.xml"/><Relationship Id="rId38" Type="http://schemas.openxmlformats.org/officeDocument/2006/relationships/slideLayout" Target="../slideLayouts/slideLayout138.xml"/><Relationship Id="rId46" Type="http://schemas.openxmlformats.org/officeDocument/2006/relationships/slideLayout" Target="../slideLayouts/slideLayout146.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29" Type="http://schemas.openxmlformats.org/officeDocument/2006/relationships/slideLayout" Target="../slideLayouts/slideLayout129.xml"/><Relationship Id="rId41" Type="http://schemas.openxmlformats.org/officeDocument/2006/relationships/slideLayout" Target="../slideLayouts/slideLayout141.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32" Type="http://schemas.openxmlformats.org/officeDocument/2006/relationships/slideLayout" Target="../slideLayouts/slideLayout132.xml"/><Relationship Id="rId37" Type="http://schemas.openxmlformats.org/officeDocument/2006/relationships/slideLayout" Target="../slideLayouts/slideLayout137.xml"/><Relationship Id="rId40" Type="http://schemas.openxmlformats.org/officeDocument/2006/relationships/slideLayout" Target="../slideLayouts/slideLayout140.xml"/><Relationship Id="rId45" Type="http://schemas.openxmlformats.org/officeDocument/2006/relationships/slideLayout" Target="../slideLayouts/slideLayout145.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slideLayout" Target="../slideLayouts/slideLayout128.xml"/><Relationship Id="rId36" Type="http://schemas.openxmlformats.org/officeDocument/2006/relationships/slideLayout" Target="../slideLayouts/slideLayout136.xml"/><Relationship Id="rId49" Type="http://schemas.openxmlformats.org/officeDocument/2006/relationships/slideLayout" Target="../slideLayouts/slideLayout149.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31" Type="http://schemas.openxmlformats.org/officeDocument/2006/relationships/slideLayout" Target="../slideLayouts/slideLayout131.xml"/><Relationship Id="rId44" Type="http://schemas.openxmlformats.org/officeDocument/2006/relationships/slideLayout" Target="../slideLayouts/slideLayout144.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slideLayout" Target="../slideLayouts/slideLayout127.xml"/><Relationship Id="rId30" Type="http://schemas.openxmlformats.org/officeDocument/2006/relationships/slideLayout" Target="../slideLayouts/slideLayout130.xml"/><Relationship Id="rId35" Type="http://schemas.openxmlformats.org/officeDocument/2006/relationships/slideLayout" Target="../slideLayouts/slideLayout135.xml"/><Relationship Id="rId43" Type="http://schemas.openxmlformats.org/officeDocument/2006/relationships/slideLayout" Target="../slideLayouts/slideLayout143.xml"/><Relationship Id="rId48" Type="http://schemas.openxmlformats.org/officeDocument/2006/relationships/slideLayout" Target="../slideLayouts/slideLayout148.xml"/><Relationship Id="rId8" Type="http://schemas.openxmlformats.org/officeDocument/2006/relationships/slideLayout" Target="../slideLayouts/slideLayout108.xml"/><Relationship Id="rId5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1/13/2020</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99" r:id="rId3"/>
    <p:sldLayoutId id="2147483795" r:id="rId4"/>
    <p:sldLayoutId id="2147483711" r:id="rId5"/>
    <p:sldLayoutId id="2147483712" r:id="rId6"/>
    <p:sldLayoutId id="2147483790" r:id="rId7"/>
    <p:sldLayoutId id="2147483789" r:id="rId8"/>
    <p:sldLayoutId id="2147483714" r:id="rId9"/>
    <p:sldLayoutId id="2147483820" r:id="rId10"/>
    <p:sldLayoutId id="2147483821" r:id="rId11"/>
    <p:sldLayoutId id="2147483822" r:id="rId12"/>
    <p:sldLayoutId id="2147483823" r:id="rId13"/>
    <p:sldLayoutId id="2147483738" r:id="rId14"/>
    <p:sldLayoutId id="2147483739" r:id="rId15"/>
    <p:sldLayoutId id="2147483780" r:id="rId16"/>
    <p:sldLayoutId id="2147483773" r:id="rId17"/>
    <p:sldLayoutId id="2147483800" r:id="rId18"/>
    <p:sldLayoutId id="2147483688" r:id="rId19"/>
    <p:sldLayoutId id="2147483801" r:id="rId20"/>
    <p:sldLayoutId id="2147483802" r:id="rId21"/>
    <p:sldLayoutId id="2147483803" r:id="rId22"/>
    <p:sldLayoutId id="2147483744" r:id="rId23"/>
    <p:sldLayoutId id="2147483793" r:id="rId24"/>
    <p:sldLayoutId id="2147483772" r:id="rId25"/>
    <p:sldLayoutId id="2147483767" r:id="rId26"/>
    <p:sldLayoutId id="2147483769" r:id="rId27"/>
    <p:sldLayoutId id="2147483771" r:id="rId28"/>
    <p:sldLayoutId id="2147483770" r:id="rId29"/>
    <p:sldLayoutId id="2147483732" r:id="rId30"/>
    <p:sldLayoutId id="2147483794" r:id="rId31"/>
    <p:sldLayoutId id="2147483733" r:id="rId32"/>
    <p:sldLayoutId id="2147483747" r:id="rId33"/>
    <p:sldLayoutId id="2147483818" r:id="rId34"/>
    <p:sldLayoutId id="2147483805" r:id="rId35"/>
    <p:sldLayoutId id="2147483806" r:id="rId36"/>
    <p:sldLayoutId id="2147483750" r:id="rId37"/>
    <p:sldLayoutId id="2147483765" r:id="rId38"/>
    <p:sldLayoutId id="2147483781" r:id="rId39"/>
    <p:sldLayoutId id="2147483809" r:id="rId40"/>
    <p:sldLayoutId id="2147483808" r:id="rId41"/>
    <p:sldLayoutId id="2147483807" r:id="rId42"/>
    <p:sldLayoutId id="2147483819" r:id="rId43"/>
    <p:sldLayoutId id="2147483754" r:id="rId44"/>
    <p:sldLayoutId id="2147483755" r:id="rId45"/>
    <p:sldLayoutId id="2147483759" r:id="rId46"/>
    <p:sldLayoutId id="2147483753" r:id="rId47"/>
    <p:sldLayoutId id="2147483763" r:id="rId48"/>
    <p:sldLayoutId id="2147483762" r:id="rId49"/>
    <p:sldLayoutId id="2147483797" r:id="rId5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1" y="6356352"/>
            <a:ext cx="1358591"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2" name="Footer Placeholder 4"/>
          <p:cNvSpPr>
            <a:spLocks noGrp="1"/>
          </p:cNvSpPr>
          <p:nvPr>
            <p:ph type="ftr" sz="quarter" idx="3"/>
          </p:nvPr>
        </p:nvSpPr>
        <p:spPr bwMode="black">
          <a:xfrm>
            <a:off x="3302178" y="6356351"/>
            <a:ext cx="5587647" cy="365125"/>
          </a:xfrm>
          <a:prstGeom prst="rect">
            <a:avLst/>
          </a:prstGeom>
        </p:spPr>
        <p:txBody>
          <a:bodyPr anchor="ctr"/>
          <a:lstStyle>
            <a:lvl1pPr algn="ctr">
              <a:defRPr sz="900">
                <a:solidFill>
                  <a:schemeClr val="tx2"/>
                </a:solidFill>
              </a:defRPr>
            </a:lvl1pPr>
          </a:lstStyle>
          <a:p>
            <a:r>
              <a:rPr lang="en-US">
                <a:solidFill>
                  <a:srgbClr val="000000"/>
                </a:solidFill>
              </a:rPr>
              <a:t> www.dli.mn.gov</a:t>
            </a:r>
            <a:endParaRPr lang="en-US" dirty="0">
              <a:solidFill>
                <a:srgbClr val="000000"/>
              </a:solidFill>
            </a:endParaRPr>
          </a:p>
        </p:txBody>
      </p:sp>
      <p:sp>
        <p:nvSpPr>
          <p:cNvPr id="6" name="Slide Number Placeholder 5"/>
          <p:cNvSpPr>
            <a:spLocks noGrp="1"/>
          </p:cNvSpPr>
          <p:nvPr>
            <p:ph type="sldNum" sz="quarter" idx="4"/>
          </p:nvPr>
        </p:nvSpPr>
        <p:spPr bwMode="black">
          <a:xfrm>
            <a:off x="9891133" y="6356352"/>
            <a:ext cx="1462668"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05308357"/>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 id="2147483845" r:id="rId21"/>
    <p:sldLayoutId id="2147483846" r:id="rId22"/>
    <p:sldLayoutId id="2147483847" r:id="rId23"/>
    <p:sldLayoutId id="2147483848" r:id="rId24"/>
    <p:sldLayoutId id="2147483849" r:id="rId25"/>
    <p:sldLayoutId id="2147483850" r:id="rId26"/>
    <p:sldLayoutId id="2147483851" r:id="rId27"/>
    <p:sldLayoutId id="2147483852" r:id="rId28"/>
    <p:sldLayoutId id="2147483853" r:id="rId29"/>
    <p:sldLayoutId id="2147483854" r:id="rId30"/>
    <p:sldLayoutId id="2147483855" r:id="rId31"/>
    <p:sldLayoutId id="2147483856" r:id="rId32"/>
    <p:sldLayoutId id="2147483857" r:id="rId33"/>
    <p:sldLayoutId id="2147483858" r:id="rId34"/>
    <p:sldLayoutId id="2147483859" r:id="rId35"/>
    <p:sldLayoutId id="2147483860" r:id="rId36"/>
    <p:sldLayoutId id="2147483861" r:id="rId37"/>
    <p:sldLayoutId id="2147483862" r:id="rId38"/>
    <p:sldLayoutId id="2147483863" r:id="rId39"/>
    <p:sldLayoutId id="2147483864" r:id="rId40"/>
    <p:sldLayoutId id="2147483865" r:id="rId41"/>
    <p:sldLayoutId id="2147483866" r:id="rId42"/>
    <p:sldLayoutId id="2147483867" r:id="rId43"/>
    <p:sldLayoutId id="2147483868" r:id="rId44"/>
    <p:sldLayoutId id="2147483869" r:id="rId45"/>
    <p:sldLayoutId id="2147483870" r:id="rId46"/>
    <p:sldLayoutId id="2147483871" r:id="rId47"/>
    <p:sldLayoutId id="2147483872" r:id="rId48"/>
    <p:sldLayoutId id="2147483873" r:id="rId49"/>
    <p:sldLayoutId id="2147483874" r:id="rId50"/>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1/13/2020</a:t>
            </a:fld>
            <a:endParaRPr lang="en-US" dirty="0">
              <a:solidFill>
                <a:srgbClr val="000000"/>
              </a:solidFill>
            </a:endParaRPr>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a:t>
            </a:r>
            <a:r>
              <a:rPr lang="en-US" dirty="0" err="1">
                <a:solidFill>
                  <a:srgbClr val="000000"/>
                </a:solidFill>
              </a:rPr>
              <a:t>websiteurl</a:t>
            </a:r>
            <a:endParaRPr lang="en-US" dirty="0">
              <a:solidFill>
                <a:srgbClr val="000000"/>
              </a:solidFill>
            </a:endParaRP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3786304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 id="2147483893" r:id="rId18"/>
    <p:sldLayoutId id="2147483894" r:id="rId19"/>
    <p:sldLayoutId id="2147483895" r:id="rId20"/>
    <p:sldLayoutId id="2147483896" r:id="rId21"/>
    <p:sldLayoutId id="2147483897" r:id="rId22"/>
    <p:sldLayoutId id="2147483898" r:id="rId23"/>
    <p:sldLayoutId id="2147483899" r:id="rId24"/>
    <p:sldLayoutId id="2147483900" r:id="rId25"/>
    <p:sldLayoutId id="2147483901" r:id="rId26"/>
    <p:sldLayoutId id="2147483902" r:id="rId27"/>
    <p:sldLayoutId id="2147483903" r:id="rId28"/>
    <p:sldLayoutId id="2147483904" r:id="rId29"/>
    <p:sldLayoutId id="2147483905" r:id="rId30"/>
    <p:sldLayoutId id="2147483906" r:id="rId31"/>
    <p:sldLayoutId id="2147483907" r:id="rId32"/>
    <p:sldLayoutId id="2147483908" r:id="rId33"/>
    <p:sldLayoutId id="2147483909" r:id="rId34"/>
    <p:sldLayoutId id="2147483910" r:id="rId35"/>
    <p:sldLayoutId id="2147483911" r:id="rId36"/>
    <p:sldLayoutId id="2147483912" r:id="rId37"/>
    <p:sldLayoutId id="2147483913" r:id="rId38"/>
    <p:sldLayoutId id="2147483914" r:id="rId39"/>
    <p:sldLayoutId id="2147483915" r:id="rId40"/>
    <p:sldLayoutId id="2147483916" r:id="rId41"/>
    <p:sldLayoutId id="2147483917" r:id="rId42"/>
    <p:sldLayoutId id="2147483918" r:id="rId43"/>
    <p:sldLayoutId id="2147483919" r:id="rId44"/>
    <p:sldLayoutId id="2147483920" r:id="rId45"/>
    <p:sldLayoutId id="2147483921" r:id="rId46"/>
    <p:sldLayoutId id="2147483922" r:id="rId47"/>
    <p:sldLayoutId id="2147483923" r:id="rId48"/>
    <p:sldLayoutId id="2147483924" r:id="rId49"/>
    <p:sldLayoutId id="2147483925" r:id="rId50"/>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5.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www.dli.mn.gov/laborlaw" TargetMode="External"/><Relationship Id="rId2" Type="http://schemas.openxmlformats.org/officeDocument/2006/relationships/notesSlide" Target="../notesSlides/notesSlide30.xml"/><Relationship Id="rId1" Type="http://schemas.openxmlformats.org/officeDocument/2006/relationships/slideLayout" Target="../slideLayouts/slideLayout50.xml"/><Relationship Id="rId4" Type="http://schemas.openxmlformats.org/officeDocument/2006/relationships/hyperlink" Target="mailto:dli.laborstandards@state.mn.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Minnesota Labor Standards and </a:t>
            </a:r>
            <a:br>
              <a:rPr lang="en-US" dirty="0"/>
            </a:br>
            <a:r>
              <a:rPr lang="en-US" dirty="0"/>
              <a:t>the Wage Theft Prevention Act</a:t>
            </a:r>
          </a:p>
        </p:txBody>
      </p:sp>
      <p:pic>
        <p:nvPicPr>
          <p:cNvPr id="6" name="Picture Placeholder 5"/>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6011" r="6011"/>
          <a:stretch>
            <a:fillRect/>
          </a:stretch>
        </p:blipFill>
        <p:spPr/>
      </p:pic>
      <p:sp>
        <p:nvSpPr>
          <p:cNvPr id="4" name="Footer Placeholder 3"/>
          <p:cNvSpPr>
            <a:spLocks noGrp="1"/>
          </p:cNvSpPr>
          <p:nvPr>
            <p:ph type="ftr" sz="quarter" idx="3"/>
          </p:nvPr>
        </p:nvSpPr>
        <p:spPr/>
        <p:txBody>
          <a:bodyPr/>
          <a:lstStyle/>
          <a:p>
            <a:r>
              <a:rPr lang="en-US" dirty="0"/>
              <a:t> www.dli.mn.gov</a:t>
            </a:r>
          </a:p>
        </p:txBody>
      </p:sp>
      <p:pic>
        <p:nvPicPr>
          <p:cNvPr id="7" name="Picture 6" descr="DLI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spTree>
    <p:extLst>
      <p:ext uri="{BB962C8B-B14F-4D97-AF65-F5344CB8AC3E}">
        <p14:creationId xmlns:p14="http://schemas.microsoft.com/office/powerpoint/2010/main" val="168690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a:t>Effective dates of the </a:t>
            </a:r>
            <a:br>
              <a:rPr lang="en-US" b="1" dirty="0"/>
            </a:br>
            <a:r>
              <a:rPr lang="en-US" b="1" dirty="0"/>
              <a:t>Wage Theft Prevention Act	</a:t>
            </a:r>
          </a:p>
        </p:txBody>
      </p:sp>
      <p:sp>
        <p:nvSpPr>
          <p:cNvPr id="9" name="Content Placeholder 8"/>
          <p:cNvSpPr>
            <a:spLocks noGrp="1"/>
          </p:cNvSpPr>
          <p:nvPr>
            <p:ph idx="1"/>
          </p:nvPr>
        </p:nvSpPr>
        <p:spPr/>
        <p:txBody>
          <a:bodyPr>
            <a:normAutofit/>
          </a:bodyPr>
          <a:lstStyle/>
          <a:p>
            <a:r>
              <a:rPr lang="en-US" dirty="0"/>
              <a:t>Criminal provisions went into effect Aug. 1, 2019.</a:t>
            </a:r>
          </a:p>
          <a:p>
            <a:r>
              <a:rPr lang="en-US" dirty="0"/>
              <a:t>Everything else went into effect July 1, 2019.</a:t>
            </a:r>
          </a:p>
        </p:txBody>
      </p:sp>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10</a:t>
            </a:fld>
            <a:endParaRPr lang="en-US" dirty="0"/>
          </a:p>
        </p:txBody>
      </p:sp>
    </p:spTree>
    <p:extLst>
      <p:ext uri="{BB962C8B-B14F-4D97-AF65-F5344CB8AC3E}">
        <p14:creationId xmlns:p14="http://schemas.microsoft.com/office/powerpoint/2010/main" val="3760579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a:t>Employee notice</a:t>
            </a:r>
          </a:p>
        </p:txBody>
      </p:sp>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11</a:t>
            </a:fld>
            <a:endParaRPr lang="en-US" dirty="0"/>
          </a:p>
        </p:txBody>
      </p:sp>
      <p:pic>
        <p:nvPicPr>
          <p:cNvPr id="10" name="Content Placeholder 9" descr="Employee notice image">
            <a:extLst>
              <a:ext uri="{FF2B5EF4-FFF2-40B4-BE49-F238E27FC236}">
                <a16:creationId xmlns:a16="http://schemas.microsoft.com/office/drawing/2014/main" id="{F665899C-2A4F-49CB-9496-9DC027073A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82609" y="1825625"/>
            <a:ext cx="7915445" cy="4895850"/>
          </a:xfrm>
        </p:spPr>
      </p:pic>
    </p:spTree>
    <p:extLst>
      <p:ext uri="{BB962C8B-B14F-4D97-AF65-F5344CB8AC3E}">
        <p14:creationId xmlns:p14="http://schemas.microsoft.com/office/powerpoint/2010/main" val="82723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6"/>
            <a:ext cx="10515600" cy="920750"/>
          </a:xfrm>
        </p:spPr>
        <p:txBody>
          <a:bodyPr/>
          <a:lstStyle/>
          <a:p>
            <a:pPr algn="ctr"/>
            <a:r>
              <a:rPr lang="en-US" b="1" dirty="0"/>
              <a:t>Employee notice</a:t>
            </a:r>
          </a:p>
        </p:txBody>
      </p:sp>
      <p:sp>
        <p:nvSpPr>
          <p:cNvPr id="9" name="Content Placeholder 8"/>
          <p:cNvSpPr>
            <a:spLocks noGrp="1"/>
          </p:cNvSpPr>
          <p:nvPr>
            <p:ph idx="1"/>
          </p:nvPr>
        </p:nvSpPr>
        <p:spPr>
          <a:xfrm>
            <a:off x="514350" y="1285876"/>
            <a:ext cx="11125200" cy="4867274"/>
          </a:xfrm>
        </p:spPr>
        <p:txBody>
          <a:bodyPr>
            <a:normAutofit/>
          </a:bodyPr>
          <a:lstStyle/>
          <a:p>
            <a:r>
              <a:rPr lang="en-US" dirty="0"/>
              <a:t>The employee notice must provide: </a:t>
            </a:r>
          </a:p>
          <a:p>
            <a:pPr lvl="1"/>
            <a:r>
              <a:rPr lang="en-US" sz="2300" dirty="0"/>
              <a:t>Employee's employment status and whether an employee is exempt from minimum wage, overtime and other state wage and hour laws, and on what basis.</a:t>
            </a:r>
          </a:p>
          <a:p>
            <a:pPr lvl="2"/>
            <a:r>
              <a:rPr lang="en-US" sz="2000" dirty="0"/>
              <a:t>For information regarding who can be considered exempt, as well as information regarding other exceptions that may apply to minimum wage and overtime, reference Minnesota Statues 177.23 and Minnesota Administrative Rules, Chapter 5200.0180 through 5200.0220.</a:t>
            </a:r>
          </a:p>
          <a:p>
            <a:pPr lvl="1"/>
            <a:r>
              <a:rPr lang="en-US" sz="2300" dirty="0"/>
              <a:t>Number of days in the employee's pay period and the regularly scheduled payday.</a:t>
            </a:r>
          </a:p>
          <a:p>
            <a:pPr lvl="1"/>
            <a:r>
              <a:rPr lang="en-US" sz="2300" dirty="0"/>
              <a:t>Date the employee will receive the first payment of wages earned.</a:t>
            </a:r>
          </a:p>
        </p:txBody>
      </p:sp>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12</a:t>
            </a:fld>
            <a:endParaRPr lang="en-US" dirty="0"/>
          </a:p>
        </p:txBody>
      </p:sp>
    </p:spTree>
    <p:extLst>
      <p:ext uri="{BB962C8B-B14F-4D97-AF65-F5344CB8AC3E}">
        <p14:creationId xmlns:p14="http://schemas.microsoft.com/office/powerpoint/2010/main" val="3084434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6"/>
            <a:ext cx="10515600" cy="920750"/>
          </a:xfrm>
        </p:spPr>
        <p:txBody>
          <a:bodyPr/>
          <a:lstStyle/>
          <a:p>
            <a:pPr algn="ctr"/>
            <a:r>
              <a:rPr lang="en-US" b="1" dirty="0"/>
              <a:t>Employee notice</a:t>
            </a:r>
          </a:p>
        </p:txBody>
      </p:sp>
      <p:sp>
        <p:nvSpPr>
          <p:cNvPr id="9" name="Content Placeholder 8"/>
          <p:cNvSpPr>
            <a:spLocks noGrp="1"/>
          </p:cNvSpPr>
          <p:nvPr>
            <p:ph idx="1"/>
          </p:nvPr>
        </p:nvSpPr>
        <p:spPr>
          <a:xfrm>
            <a:off x="4132620" y="1285876"/>
            <a:ext cx="7688318" cy="4867274"/>
          </a:xfrm>
        </p:spPr>
        <p:txBody>
          <a:bodyPr>
            <a:normAutofit/>
          </a:bodyPr>
          <a:lstStyle/>
          <a:p>
            <a:r>
              <a:rPr lang="en-US" dirty="0"/>
              <a:t>The employee notice must provide: </a:t>
            </a:r>
          </a:p>
          <a:p>
            <a:pPr lvl="1"/>
            <a:r>
              <a:rPr lang="en-US" sz="2300" dirty="0"/>
              <a:t>Employee's rate or rates of pay and the basis thereof, including whether the employee is paid by the hour, shift, day, week, salary, piece, commission or other method and the specific application of any additional rates.</a:t>
            </a:r>
          </a:p>
          <a:p>
            <a:pPr lvl="1"/>
            <a:r>
              <a:rPr lang="en-US" sz="2300" dirty="0"/>
              <a:t>Allowances, if any, that may be claimed for permitted meals and lodging.</a:t>
            </a:r>
          </a:p>
          <a:p>
            <a:pPr lvl="2"/>
            <a:r>
              <a:rPr lang="en-US" sz="2000" dirty="0"/>
              <a:t>For further information regarding meal and lodging allowances reference Minnesota Rules, Chapter 5200.0060 and 5200.0070.</a:t>
            </a:r>
          </a:p>
        </p:txBody>
      </p:sp>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13</a:t>
            </a:fld>
            <a:endParaRPr lang="en-US" dirty="0"/>
          </a:p>
        </p:txBody>
      </p:sp>
      <p:pic>
        <p:nvPicPr>
          <p:cNvPr id="5" name="Picture 4" descr="Image of worker">
            <a:extLst>
              <a:ext uri="{FF2B5EF4-FFF2-40B4-BE49-F238E27FC236}">
                <a16:creationId xmlns:a16="http://schemas.microsoft.com/office/drawing/2014/main" id="{1FBDE2B4-5A37-4B8D-A34A-CB8155D35D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250" y="1082676"/>
            <a:ext cx="3294420" cy="4535756"/>
          </a:xfrm>
          <a:prstGeom prst="rect">
            <a:avLst/>
          </a:prstGeom>
          <a:ln w="9525">
            <a:noFill/>
          </a:ln>
        </p:spPr>
      </p:pic>
    </p:spTree>
    <p:extLst>
      <p:ext uri="{BB962C8B-B14F-4D97-AF65-F5344CB8AC3E}">
        <p14:creationId xmlns:p14="http://schemas.microsoft.com/office/powerpoint/2010/main" val="3735664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6"/>
            <a:ext cx="10515600" cy="1054100"/>
          </a:xfrm>
        </p:spPr>
        <p:txBody>
          <a:bodyPr/>
          <a:lstStyle/>
          <a:p>
            <a:pPr algn="ctr"/>
            <a:r>
              <a:rPr lang="en-US" b="1" dirty="0"/>
              <a:t>Employee notice</a:t>
            </a:r>
          </a:p>
        </p:txBody>
      </p:sp>
      <p:sp>
        <p:nvSpPr>
          <p:cNvPr id="9" name="Content Placeholder 8"/>
          <p:cNvSpPr>
            <a:spLocks noGrp="1"/>
          </p:cNvSpPr>
          <p:nvPr>
            <p:ph idx="1"/>
          </p:nvPr>
        </p:nvSpPr>
        <p:spPr>
          <a:xfrm>
            <a:off x="838200" y="1419226"/>
            <a:ext cx="10515600" cy="4757737"/>
          </a:xfrm>
        </p:spPr>
        <p:txBody>
          <a:bodyPr/>
          <a:lstStyle/>
          <a:p>
            <a:r>
              <a:rPr lang="en-US" dirty="0"/>
              <a:t>The employee notice must provide: </a:t>
            </a:r>
          </a:p>
          <a:p>
            <a:pPr lvl="1"/>
            <a:r>
              <a:rPr lang="en-US" sz="2300" dirty="0"/>
              <a:t>Provision of paid vacation, sick time or other paid time off (PTO), how the paid time off will accrue and terms for its use.</a:t>
            </a:r>
          </a:p>
          <a:p>
            <a:pPr lvl="1"/>
            <a:r>
              <a:rPr lang="en-US" sz="2300" dirty="0"/>
              <a:t>A list of deductions that may be made from the employee's pay.</a:t>
            </a:r>
          </a:p>
          <a:p>
            <a:pPr lvl="1"/>
            <a:r>
              <a:rPr lang="en-US" sz="2300" dirty="0"/>
              <a:t>Employer's legal name and the operating name, if different.</a:t>
            </a:r>
          </a:p>
          <a:p>
            <a:pPr lvl="1"/>
            <a:r>
              <a:rPr lang="en-US" sz="2300" dirty="0"/>
              <a:t>Physical address of employer's main office or principal place of business and a mailing address, if different.</a:t>
            </a:r>
          </a:p>
          <a:p>
            <a:pPr lvl="1"/>
            <a:r>
              <a:rPr lang="en-US" sz="2300" dirty="0"/>
              <a:t>Employer's telephone number.</a:t>
            </a:r>
          </a:p>
        </p:txBody>
      </p:sp>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14</a:t>
            </a:fld>
            <a:endParaRPr lang="en-US" dirty="0"/>
          </a:p>
        </p:txBody>
      </p:sp>
    </p:spTree>
    <p:extLst>
      <p:ext uri="{BB962C8B-B14F-4D97-AF65-F5344CB8AC3E}">
        <p14:creationId xmlns:p14="http://schemas.microsoft.com/office/powerpoint/2010/main" val="2942514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6"/>
            <a:ext cx="10515600" cy="883104"/>
          </a:xfrm>
        </p:spPr>
        <p:txBody>
          <a:bodyPr/>
          <a:lstStyle/>
          <a:p>
            <a:pPr algn="ctr"/>
            <a:r>
              <a:rPr lang="en-US" b="1" dirty="0"/>
              <a:t>Employee notice</a:t>
            </a:r>
          </a:p>
        </p:txBody>
      </p:sp>
      <p:sp>
        <p:nvSpPr>
          <p:cNvPr id="9" name="Content Placeholder 8"/>
          <p:cNvSpPr>
            <a:spLocks noGrp="1"/>
          </p:cNvSpPr>
          <p:nvPr>
            <p:ph idx="1"/>
          </p:nvPr>
        </p:nvSpPr>
        <p:spPr>
          <a:xfrm>
            <a:off x="838201" y="1393371"/>
            <a:ext cx="4896393" cy="5328104"/>
          </a:xfrm>
        </p:spPr>
        <p:txBody>
          <a:bodyPr>
            <a:normAutofit/>
          </a:bodyPr>
          <a:lstStyle/>
          <a:p>
            <a:r>
              <a:rPr lang="en-US" dirty="0"/>
              <a:t>All employers must provide the notice to employees in English. The notice must include a statement, in multiple languages, that informs employees they may request the notice be provided to them in another language.</a:t>
            </a:r>
          </a:p>
          <a:p>
            <a:r>
              <a:rPr lang="en-US" dirty="0"/>
              <a:t>The employer must provide the notice in another language if requested by the employee.</a:t>
            </a:r>
          </a:p>
        </p:txBody>
      </p:sp>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15</a:t>
            </a:fld>
            <a:endParaRPr lang="en-US" dirty="0"/>
          </a:p>
        </p:txBody>
      </p:sp>
      <p:pic>
        <p:nvPicPr>
          <p:cNvPr id="3" name="Picture 2" descr="Employee notice image">
            <a:extLst>
              <a:ext uri="{FF2B5EF4-FFF2-40B4-BE49-F238E27FC236}">
                <a16:creationId xmlns:a16="http://schemas.microsoft.com/office/drawing/2014/main" id="{5BADCEDE-F1E7-427A-8747-5180AD5C5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216" y="1248230"/>
            <a:ext cx="6251784" cy="4825452"/>
          </a:xfrm>
          <a:prstGeom prst="rect">
            <a:avLst/>
          </a:prstGeom>
        </p:spPr>
      </p:pic>
    </p:spTree>
    <p:extLst>
      <p:ext uri="{BB962C8B-B14F-4D97-AF65-F5344CB8AC3E}">
        <p14:creationId xmlns:p14="http://schemas.microsoft.com/office/powerpoint/2010/main" val="201043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6"/>
            <a:ext cx="10515600" cy="883104"/>
          </a:xfrm>
        </p:spPr>
        <p:txBody>
          <a:bodyPr/>
          <a:lstStyle/>
          <a:p>
            <a:pPr algn="ctr"/>
            <a:r>
              <a:rPr lang="en-US" b="1" dirty="0"/>
              <a:t>Employee notice</a:t>
            </a:r>
          </a:p>
        </p:txBody>
      </p:sp>
      <p:sp>
        <p:nvSpPr>
          <p:cNvPr id="9" name="Content Placeholder 8"/>
          <p:cNvSpPr>
            <a:spLocks noGrp="1"/>
          </p:cNvSpPr>
          <p:nvPr>
            <p:ph idx="1"/>
          </p:nvPr>
        </p:nvSpPr>
        <p:spPr>
          <a:xfrm>
            <a:off x="838200" y="1393371"/>
            <a:ext cx="10515600" cy="1872343"/>
          </a:xfrm>
        </p:spPr>
        <p:txBody>
          <a:bodyPr>
            <a:normAutofit/>
          </a:bodyPr>
          <a:lstStyle/>
          <a:p>
            <a:r>
              <a:rPr lang="en-US" dirty="0"/>
              <a:t>Employers are required to keep a copy of the notice signed by each employee.</a:t>
            </a:r>
          </a:p>
          <a:p>
            <a:r>
              <a:rPr lang="en-US" dirty="0"/>
              <a:t>Employers are also required to provide employees in writing any changes to the information in the notice before the date the changes take effect.</a:t>
            </a:r>
          </a:p>
        </p:txBody>
      </p:sp>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16</a:t>
            </a:fld>
            <a:endParaRPr lang="en-US" dirty="0"/>
          </a:p>
        </p:txBody>
      </p:sp>
      <p:pic>
        <p:nvPicPr>
          <p:cNvPr id="12" name="Picture 11" descr="Image of construction worker">
            <a:extLst>
              <a:ext uri="{FF2B5EF4-FFF2-40B4-BE49-F238E27FC236}">
                <a16:creationId xmlns:a16="http://schemas.microsoft.com/office/drawing/2014/main" id="{4FE8411D-EC78-49E5-8ABE-C973E9BEF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834" y="3502296"/>
            <a:ext cx="3154681" cy="2103120"/>
          </a:xfrm>
          <a:prstGeom prst="rect">
            <a:avLst/>
          </a:prstGeom>
          <a:ln w="9525">
            <a:solidFill>
              <a:schemeClr val="tx1"/>
            </a:solidFill>
          </a:ln>
        </p:spPr>
      </p:pic>
      <p:pic>
        <p:nvPicPr>
          <p:cNvPr id="14" name="Picture 13" descr="Image of server at restaurant">
            <a:extLst>
              <a:ext uri="{FF2B5EF4-FFF2-40B4-BE49-F238E27FC236}">
                <a16:creationId xmlns:a16="http://schemas.microsoft.com/office/drawing/2014/main" id="{64775744-95A1-4DF0-B5AB-0FE49DAE5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647" y="3502296"/>
            <a:ext cx="3154680" cy="2103120"/>
          </a:xfrm>
          <a:prstGeom prst="rect">
            <a:avLst/>
          </a:prstGeom>
          <a:ln w="9525">
            <a:solidFill>
              <a:srgbClr val="003865"/>
            </a:solidFill>
          </a:ln>
        </p:spPr>
      </p:pic>
      <p:pic>
        <p:nvPicPr>
          <p:cNvPr id="20" name="Picture 19" descr="Image of worker at drill press">
            <a:extLst>
              <a:ext uri="{FF2B5EF4-FFF2-40B4-BE49-F238E27FC236}">
                <a16:creationId xmlns:a16="http://schemas.microsoft.com/office/drawing/2014/main" id="{0F4E19F1-7C46-4EFF-89E9-68E3EC7556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0075" y="3502296"/>
            <a:ext cx="3154680" cy="2103120"/>
          </a:xfrm>
          <a:prstGeom prst="rect">
            <a:avLst/>
          </a:prstGeom>
          <a:ln w="9525">
            <a:solidFill>
              <a:schemeClr val="tx1"/>
            </a:solidFill>
          </a:ln>
        </p:spPr>
      </p:pic>
    </p:spTree>
    <p:extLst>
      <p:ext uri="{BB962C8B-B14F-4D97-AF65-F5344CB8AC3E}">
        <p14:creationId xmlns:p14="http://schemas.microsoft.com/office/powerpoint/2010/main" val="2571242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365126"/>
            <a:ext cx="10668000" cy="825046"/>
          </a:xfrm>
        </p:spPr>
        <p:txBody>
          <a:bodyPr>
            <a:noAutofit/>
          </a:bodyPr>
          <a:lstStyle/>
          <a:p>
            <a:pPr algn="ctr"/>
            <a:r>
              <a:rPr lang="en-US" b="1" dirty="0"/>
              <a:t>Earnings statements</a:t>
            </a:r>
          </a:p>
        </p:txBody>
      </p:sp>
      <p:sp>
        <p:nvSpPr>
          <p:cNvPr id="9" name="Content Placeholder 8"/>
          <p:cNvSpPr>
            <a:spLocks noGrp="1"/>
          </p:cNvSpPr>
          <p:nvPr>
            <p:ph idx="1"/>
          </p:nvPr>
        </p:nvSpPr>
        <p:spPr>
          <a:xfrm>
            <a:off x="685800" y="1306286"/>
            <a:ext cx="6901774" cy="5050064"/>
          </a:xfrm>
        </p:spPr>
        <p:txBody>
          <a:bodyPr>
            <a:normAutofit/>
          </a:bodyPr>
          <a:lstStyle/>
          <a:p>
            <a:r>
              <a:rPr lang="en-US" dirty="0"/>
              <a:t>Earnings statement requirements:</a:t>
            </a:r>
          </a:p>
          <a:p>
            <a:pPr lvl="1"/>
            <a:r>
              <a:rPr lang="en-US" sz="2300" dirty="0"/>
              <a:t>Name of the employee.</a:t>
            </a:r>
          </a:p>
          <a:p>
            <a:pPr lvl="1"/>
            <a:r>
              <a:rPr lang="en-US" sz="2300" dirty="0"/>
              <a:t>Total hours worked by the employee in the pay period.</a:t>
            </a:r>
          </a:p>
          <a:p>
            <a:pPr lvl="1"/>
            <a:r>
              <a:rPr lang="en-US" sz="2300" dirty="0"/>
              <a:t>Total amount of gross pay earned by employee in the pay period.</a:t>
            </a:r>
          </a:p>
          <a:p>
            <a:pPr lvl="1"/>
            <a:r>
              <a:rPr lang="en-US" sz="2300" dirty="0"/>
              <a:t>Net amount of pay after all deductions are made.</a:t>
            </a:r>
          </a:p>
          <a:p>
            <a:pPr lvl="1"/>
            <a:r>
              <a:rPr lang="en-US" sz="2300" dirty="0"/>
              <a:t>List of deductions made from the employee's pay.</a:t>
            </a:r>
          </a:p>
          <a:p>
            <a:pPr lvl="1"/>
            <a:r>
              <a:rPr lang="en-US" sz="2300" dirty="0"/>
              <a:t>Date pay period ended.</a:t>
            </a:r>
          </a:p>
          <a:p>
            <a:pPr lvl="1"/>
            <a:r>
              <a:rPr lang="en-US" sz="2300" dirty="0"/>
              <a:t>Employer's legal and operating name.</a:t>
            </a:r>
          </a:p>
        </p:txBody>
      </p:sp>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17</a:t>
            </a:fld>
            <a:endParaRPr lang="en-US" dirty="0"/>
          </a:p>
        </p:txBody>
      </p:sp>
      <p:pic>
        <p:nvPicPr>
          <p:cNvPr id="3" name="Picture 2" descr="Paystub">
            <a:extLst>
              <a:ext uri="{FF2B5EF4-FFF2-40B4-BE49-F238E27FC236}">
                <a16:creationId xmlns:a16="http://schemas.microsoft.com/office/drawing/2014/main" id="{9BF2A069-3123-44F2-8B64-761415487F98}"/>
              </a:ext>
              <a:ext uri="{C183D7F6-B498-43B3-948B-1728B52AA6E4}">
                <adec:decorative xmlns:adec="http://schemas.microsoft.com/office/drawing/2017/decorative" xmlns=""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8860" y="1584142"/>
            <a:ext cx="4101946" cy="2734631"/>
          </a:xfrm>
          <a:prstGeom prst="rect">
            <a:avLst/>
          </a:prstGeom>
          <a:noFill/>
          <a:ln w="3175">
            <a:noFill/>
          </a:ln>
        </p:spPr>
      </p:pic>
    </p:spTree>
    <p:extLst>
      <p:ext uri="{BB962C8B-B14F-4D97-AF65-F5344CB8AC3E}">
        <p14:creationId xmlns:p14="http://schemas.microsoft.com/office/powerpoint/2010/main" val="401924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5"/>
            <a:ext cx="10515600" cy="839561"/>
          </a:xfrm>
        </p:spPr>
        <p:txBody>
          <a:bodyPr>
            <a:normAutofit/>
          </a:bodyPr>
          <a:lstStyle/>
          <a:p>
            <a:pPr algn="ctr"/>
            <a:r>
              <a:rPr lang="en-US" b="1" dirty="0"/>
              <a:t>Earnings statements</a:t>
            </a:r>
          </a:p>
        </p:txBody>
      </p:sp>
      <p:sp>
        <p:nvSpPr>
          <p:cNvPr id="9" name="Content Placeholder 8"/>
          <p:cNvSpPr>
            <a:spLocks noGrp="1"/>
          </p:cNvSpPr>
          <p:nvPr>
            <p:ph idx="1"/>
          </p:nvPr>
        </p:nvSpPr>
        <p:spPr>
          <a:xfrm>
            <a:off x="838200" y="1553029"/>
            <a:ext cx="7828722" cy="4656702"/>
          </a:xfrm>
        </p:spPr>
        <p:txBody>
          <a:bodyPr>
            <a:normAutofit/>
          </a:bodyPr>
          <a:lstStyle/>
          <a:p>
            <a:r>
              <a:rPr lang="en-US" dirty="0"/>
              <a:t>Additional earnings statements requirements:</a:t>
            </a:r>
          </a:p>
          <a:p>
            <a:pPr lvl="1"/>
            <a:r>
              <a:rPr lang="en-US" sz="2300" dirty="0"/>
              <a:t>Employee's rate or rates of pay and basis thereof, including whether the employee is paid by the hour, shift, day, week, salary, piece, commission or other method. </a:t>
            </a:r>
          </a:p>
          <a:p>
            <a:pPr lvl="1"/>
            <a:r>
              <a:rPr lang="en-US" sz="2300" dirty="0"/>
              <a:t>Allowances claimed for permitted meals and lodging.</a:t>
            </a:r>
          </a:p>
          <a:p>
            <a:pPr lvl="2"/>
            <a:r>
              <a:rPr lang="en-US" sz="2300" dirty="0"/>
              <a:t>For further information refer to Minnesota Rules, Chapter 5200.0060 and 5200.0070.</a:t>
            </a:r>
          </a:p>
          <a:p>
            <a:pPr lvl="1"/>
            <a:r>
              <a:rPr lang="en-US" sz="2300" dirty="0"/>
              <a:t>Employer's telephone number.</a:t>
            </a:r>
          </a:p>
          <a:p>
            <a:pPr lvl="1"/>
            <a:r>
              <a:rPr lang="en-US" sz="2300" dirty="0"/>
              <a:t>Physical address of employer's main office or principal place of business and a mailing address, if different.</a:t>
            </a:r>
          </a:p>
        </p:txBody>
      </p:sp>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18</a:t>
            </a:fld>
            <a:endParaRPr lang="en-US" dirty="0"/>
          </a:p>
        </p:txBody>
      </p:sp>
      <p:pic>
        <p:nvPicPr>
          <p:cNvPr id="5" name="Picture 4">
            <a:extLst>
              <a:ext uri="{FF2B5EF4-FFF2-40B4-BE49-F238E27FC236}">
                <a16:creationId xmlns:a16="http://schemas.microsoft.com/office/drawing/2014/main" id="{B96FACEA-2AF7-4FF4-A8D1-FCF98E0C5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067" y="1542994"/>
            <a:ext cx="1991733" cy="2237524"/>
          </a:xfrm>
          <a:prstGeom prst="rect">
            <a:avLst/>
          </a:prstGeom>
        </p:spPr>
      </p:pic>
    </p:spTree>
    <p:extLst>
      <p:ext uri="{BB962C8B-B14F-4D97-AF65-F5344CB8AC3E}">
        <p14:creationId xmlns:p14="http://schemas.microsoft.com/office/powerpoint/2010/main" val="3681798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a:t>Recordkeeping</a:t>
            </a:r>
          </a:p>
        </p:txBody>
      </p:sp>
      <p:sp>
        <p:nvSpPr>
          <p:cNvPr id="9" name="Content Placeholder 8"/>
          <p:cNvSpPr>
            <a:spLocks noGrp="1"/>
          </p:cNvSpPr>
          <p:nvPr>
            <p:ph idx="1"/>
          </p:nvPr>
        </p:nvSpPr>
        <p:spPr>
          <a:xfrm>
            <a:off x="838200" y="1825625"/>
            <a:ext cx="7216302" cy="4351338"/>
          </a:xfrm>
        </p:spPr>
        <p:txBody>
          <a:bodyPr>
            <a:normAutofit lnSpcReduction="10000"/>
          </a:bodyPr>
          <a:lstStyle/>
          <a:p>
            <a:r>
              <a:rPr lang="en-US" dirty="0"/>
              <a:t>Recordkeeping requirements:</a:t>
            </a:r>
          </a:p>
          <a:p>
            <a:pPr lvl="1"/>
            <a:r>
              <a:rPr lang="en-US" sz="2300" dirty="0"/>
              <a:t>Employee's name, address and occupation.</a:t>
            </a:r>
          </a:p>
          <a:p>
            <a:pPr lvl="1"/>
            <a:r>
              <a:rPr lang="en-US" sz="2300" dirty="0"/>
              <a:t>Employee's rate(s) of pay and the amount paid each pay period.</a:t>
            </a:r>
          </a:p>
          <a:p>
            <a:pPr lvl="1"/>
            <a:r>
              <a:rPr lang="en-US" sz="2300" dirty="0"/>
              <a:t>Employee's hours worked each day and each workweek.</a:t>
            </a:r>
          </a:p>
          <a:p>
            <a:pPr lvl="1"/>
            <a:r>
              <a:rPr lang="en-US" sz="2300" dirty="0"/>
              <a:t>Certified payroll (for prevailing-wage projects only).</a:t>
            </a:r>
          </a:p>
          <a:p>
            <a:pPr lvl="1"/>
            <a:r>
              <a:rPr lang="en-US" sz="2300" dirty="0"/>
              <a:t>Other information the commissioner finds necessary and appropriate to enforce Minnesota Statutes §§ 177.21 to 177.435.</a:t>
            </a:r>
          </a:p>
        </p:txBody>
      </p:sp>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19</a:t>
            </a:fld>
            <a:endParaRPr lang="en-US" dirty="0"/>
          </a:p>
        </p:txBody>
      </p:sp>
      <p:pic>
        <p:nvPicPr>
          <p:cNvPr id="10" name="Picture 9">
            <a:extLst>
              <a:ext uri="{FF2B5EF4-FFF2-40B4-BE49-F238E27FC236}">
                <a16:creationId xmlns:a16="http://schemas.microsoft.com/office/drawing/2014/main" id="{7E7636AD-D5AF-4973-88C9-5E2ECD36B3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2412" y="1690688"/>
            <a:ext cx="2218544" cy="2083766"/>
          </a:xfrm>
          <a:prstGeom prst="rect">
            <a:avLst/>
          </a:prstGeom>
        </p:spPr>
      </p:pic>
    </p:spTree>
    <p:extLst>
      <p:ext uri="{BB962C8B-B14F-4D97-AF65-F5344CB8AC3E}">
        <p14:creationId xmlns:p14="http://schemas.microsoft.com/office/powerpoint/2010/main" val="626828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6"/>
            <a:ext cx="10515600" cy="813970"/>
          </a:xfrm>
        </p:spPr>
        <p:txBody>
          <a:bodyPr/>
          <a:lstStyle/>
          <a:p>
            <a:pPr algn="ctr"/>
            <a:r>
              <a:rPr lang="en-US" b="1" dirty="0"/>
              <a:t>Labor Standards Enforced by MN DLI</a:t>
            </a:r>
          </a:p>
        </p:txBody>
      </p:sp>
      <p:sp>
        <p:nvSpPr>
          <p:cNvPr id="9" name="Content Placeholder 8"/>
          <p:cNvSpPr>
            <a:spLocks noGrp="1"/>
          </p:cNvSpPr>
          <p:nvPr>
            <p:ph idx="1"/>
          </p:nvPr>
        </p:nvSpPr>
        <p:spPr>
          <a:xfrm>
            <a:off x="838200" y="1179096"/>
            <a:ext cx="10515600" cy="4997867"/>
          </a:xfrm>
        </p:spPr>
        <p:txBody>
          <a:bodyPr/>
          <a:lstStyle/>
          <a:p>
            <a:pPr>
              <a:defRPr/>
            </a:pPr>
            <a:r>
              <a:rPr lang="en-US" sz="2800" dirty="0"/>
              <a:t>Minnesota Fair Labor Standards Act</a:t>
            </a:r>
          </a:p>
          <a:p>
            <a:pPr>
              <a:defRPr/>
            </a:pPr>
            <a:r>
              <a:rPr lang="en-US" sz="2800" dirty="0"/>
              <a:t>Women’s Economic Security Act</a:t>
            </a:r>
          </a:p>
          <a:p>
            <a:pPr>
              <a:defRPr/>
            </a:pPr>
            <a:r>
              <a:rPr lang="en-US" sz="2800" dirty="0"/>
              <a:t>Child Labor Standards Act</a:t>
            </a:r>
          </a:p>
          <a:p>
            <a:pPr>
              <a:defRPr/>
            </a:pPr>
            <a:r>
              <a:rPr lang="en-US" sz="2800" dirty="0"/>
              <a:t>Minnesota Prevailing Wage Act</a:t>
            </a:r>
          </a:p>
          <a:p>
            <a:pPr>
              <a:defRPr/>
            </a:pPr>
            <a:r>
              <a:rPr lang="en-US" sz="2800" dirty="0"/>
              <a:t>Wage Theft Prevention Act</a:t>
            </a:r>
          </a:p>
          <a:p>
            <a:pPr>
              <a:defRPr/>
            </a:pPr>
            <a:r>
              <a:rPr lang="en-US" sz="2800" dirty="0"/>
              <a:t>Other laws related to employment, </a:t>
            </a:r>
          </a:p>
          <a:p>
            <a:pPr marL="0" indent="0">
              <a:buNone/>
              <a:defRPr/>
            </a:pPr>
            <a:r>
              <a:rPr lang="en-US" sz="2800" dirty="0"/>
              <a:t>wages, conditions, hours.</a:t>
            </a:r>
          </a:p>
          <a:p>
            <a:pPr lvl="1"/>
            <a:endParaRPr lang="en-US" dirty="0"/>
          </a:p>
        </p:txBody>
      </p:sp>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2</a:t>
            </a:fld>
            <a:endParaRPr lang="en-US" dirty="0"/>
          </a:p>
        </p:txBody>
      </p:sp>
      <p:pic>
        <p:nvPicPr>
          <p:cNvPr id="5" name="Picture 6" descr="Image of construction worker">
            <a:extLst>
              <a:ext uri="{FF2B5EF4-FFF2-40B4-BE49-F238E27FC236}">
                <a16:creationId xmlns:a16="http://schemas.microsoft.com/office/drawing/2014/main" id="{AB59503F-2AB1-40A4-AC4D-448E18F38D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9450" y="1516061"/>
            <a:ext cx="2090737" cy="1392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Image of server at restaurant">
            <a:extLst>
              <a:ext uri="{FF2B5EF4-FFF2-40B4-BE49-F238E27FC236}">
                <a16:creationId xmlns:a16="http://schemas.microsoft.com/office/drawing/2014/main" id="{59194E60-9D4E-4220-A2E4-9FC9EEC4589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1514" y="2978150"/>
            <a:ext cx="2097087" cy="1397000"/>
          </a:xfrm>
          <a:prstGeom prst="rect">
            <a:avLst/>
          </a:prstGeom>
          <a:noFill/>
          <a:ln w="9525">
            <a:solidFill>
              <a:srgbClr val="003865"/>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6B9EC972-91C4-4733-8155-EB81298733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9450" y="4445001"/>
            <a:ext cx="208915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372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a:t>Recordkeeping</a:t>
            </a:r>
          </a:p>
        </p:txBody>
      </p:sp>
      <p:sp>
        <p:nvSpPr>
          <p:cNvPr id="9" name="Content Placeholder 8"/>
          <p:cNvSpPr>
            <a:spLocks noGrp="1"/>
          </p:cNvSpPr>
          <p:nvPr>
            <p:ph idx="1"/>
          </p:nvPr>
        </p:nvSpPr>
        <p:spPr>
          <a:xfrm>
            <a:off x="838200" y="1825625"/>
            <a:ext cx="8637104" cy="4351338"/>
          </a:xfrm>
        </p:spPr>
        <p:txBody>
          <a:bodyPr>
            <a:normAutofit/>
          </a:bodyPr>
          <a:lstStyle/>
          <a:p>
            <a:r>
              <a:rPr lang="en-US" sz="2300" dirty="0"/>
              <a:t>Additional records employers are now required to maintain:</a:t>
            </a:r>
          </a:p>
          <a:p>
            <a:pPr lvl="1"/>
            <a:r>
              <a:rPr lang="en-US" sz="2300" dirty="0"/>
              <a:t>Employee's hours worked each day and each workweek, including, for all employees paid at piece rate, the number of pieces completed at each piece rate.</a:t>
            </a:r>
          </a:p>
          <a:p>
            <a:pPr lvl="1"/>
            <a:r>
              <a:rPr lang="en-US" sz="2300" dirty="0"/>
              <a:t>A list of the personnel policies provided to the employee, including the date the policies were given to the employee and a brief description of the policies. </a:t>
            </a:r>
          </a:p>
          <a:p>
            <a:pPr lvl="1"/>
            <a:r>
              <a:rPr lang="en-US" sz="2300" dirty="0"/>
              <a:t>A copy of the employee notice. Plus, a copy of any written changes to the notice that were provided to each employee.</a:t>
            </a:r>
          </a:p>
        </p:txBody>
      </p:sp>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20</a:t>
            </a:fld>
            <a:endParaRPr lang="en-US" dirty="0"/>
          </a:p>
        </p:txBody>
      </p:sp>
      <p:pic>
        <p:nvPicPr>
          <p:cNvPr id="5" name="Picture 4">
            <a:extLst>
              <a:ext uri="{FF2B5EF4-FFF2-40B4-BE49-F238E27FC236}">
                <a16:creationId xmlns:a16="http://schemas.microsoft.com/office/drawing/2014/main" id="{08CA8B89-14A1-446A-BC9B-9DE1BA728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4046" y="1825625"/>
            <a:ext cx="1991733" cy="2237524"/>
          </a:xfrm>
          <a:prstGeom prst="rect">
            <a:avLst/>
          </a:prstGeom>
        </p:spPr>
      </p:pic>
    </p:spTree>
    <p:extLst>
      <p:ext uri="{BB962C8B-B14F-4D97-AF65-F5344CB8AC3E}">
        <p14:creationId xmlns:p14="http://schemas.microsoft.com/office/powerpoint/2010/main" val="1270374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a:t>Recordkeeping</a:t>
            </a:r>
          </a:p>
        </p:txBody>
      </p:sp>
      <p:sp>
        <p:nvSpPr>
          <p:cNvPr id="9" name="Content Placeholder 8"/>
          <p:cNvSpPr>
            <a:spLocks noGrp="1"/>
          </p:cNvSpPr>
          <p:nvPr>
            <p:ph idx="1"/>
          </p:nvPr>
        </p:nvSpPr>
        <p:spPr>
          <a:xfrm>
            <a:off x="838200" y="1825625"/>
            <a:ext cx="7371945" cy="4351338"/>
          </a:xfrm>
        </p:spPr>
        <p:txBody>
          <a:bodyPr>
            <a:normAutofit/>
          </a:bodyPr>
          <a:lstStyle/>
          <a:p>
            <a:r>
              <a:rPr lang="en-US" sz="2300" dirty="0"/>
              <a:t>Records must be available for inspection upon demand from the Department of Labor and Industry (DLI). </a:t>
            </a:r>
          </a:p>
          <a:p>
            <a:r>
              <a:rPr lang="en-US" sz="2300" dirty="0"/>
              <a:t>Records must be either kept at the place where employees are working or kept in a manner that allows the employer to comply with the demand within 72 hours.</a:t>
            </a:r>
          </a:p>
          <a:p>
            <a:r>
              <a:rPr lang="en-US" sz="2300" dirty="0"/>
              <a:t>If records maintained by the employer do not provide sufficient information to determine the exact amount of back wages due, DLI may make a determination of back wages due based on available evidence.</a:t>
            </a:r>
            <a:endParaRPr lang="en-US" sz="2300" b="1" dirty="0"/>
          </a:p>
        </p:txBody>
      </p:sp>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21</a:t>
            </a:fld>
            <a:endParaRPr lang="en-US" dirty="0"/>
          </a:p>
        </p:txBody>
      </p:sp>
      <p:pic>
        <p:nvPicPr>
          <p:cNvPr id="3" name="Picture 2" descr="file cabinet">
            <a:extLst>
              <a:ext uri="{FF2B5EF4-FFF2-40B4-BE49-F238E27FC236}">
                <a16:creationId xmlns:a16="http://schemas.microsoft.com/office/drawing/2014/main" id="{5417E281-DC8B-47D4-9FAE-4DDF99F27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771" y="1690688"/>
            <a:ext cx="1949906" cy="2119466"/>
          </a:xfrm>
          <a:prstGeom prst="rect">
            <a:avLst/>
          </a:prstGeom>
        </p:spPr>
      </p:pic>
    </p:spTree>
    <p:extLst>
      <p:ext uri="{BB962C8B-B14F-4D97-AF65-F5344CB8AC3E}">
        <p14:creationId xmlns:p14="http://schemas.microsoft.com/office/powerpoint/2010/main" val="73354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6"/>
            <a:ext cx="10515600" cy="781504"/>
          </a:xfrm>
        </p:spPr>
        <p:txBody>
          <a:bodyPr/>
          <a:lstStyle/>
          <a:p>
            <a:pPr algn="ctr"/>
            <a:r>
              <a:rPr lang="en-US" b="1" dirty="0"/>
              <a:t>Clarification </a:t>
            </a:r>
            <a:r>
              <a:rPr lang="en-US" b="1"/>
              <a:t>of "wages</a:t>
            </a:r>
            <a:r>
              <a:rPr lang="en-US" b="1" dirty="0"/>
              <a:t>"</a:t>
            </a:r>
            <a:r>
              <a:rPr lang="en-US" b="1"/>
              <a:t> and "commissions</a:t>
            </a:r>
            <a:r>
              <a:rPr lang="en-US" b="1" dirty="0"/>
              <a:t>"</a:t>
            </a:r>
          </a:p>
        </p:txBody>
      </p:sp>
      <p:sp>
        <p:nvSpPr>
          <p:cNvPr id="9" name="Content Placeholder 8"/>
          <p:cNvSpPr>
            <a:spLocks noGrp="1"/>
          </p:cNvSpPr>
          <p:nvPr>
            <p:ph idx="1"/>
          </p:nvPr>
        </p:nvSpPr>
        <p:spPr>
          <a:xfrm>
            <a:off x="838200" y="1320800"/>
            <a:ext cx="10515600" cy="4856163"/>
          </a:xfrm>
        </p:spPr>
        <p:txBody>
          <a:bodyPr/>
          <a:lstStyle/>
          <a:p>
            <a:pPr marL="0" indent="0">
              <a:buNone/>
            </a:pPr>
            <a:r>
              <a:rPr lang="en-US" dirty="0"/>
              <a:t>Clarifications and requirements for what wages and commissions an employer must pay and when employers must pay wages and commissions to employees:</a:t>
            </a:r>
          </a:p>
          <a:p>
            <a:pPr lvl="1"/>
            <a:r>
              <a:rPr lang="en-US" sz="2300" dirty="0"/>
              <a:t>Employers must pay all wages, including salary, earnings and gratuities earned by an employee at least once every 31 days and all commissions earned by an employee at least once every three months on a </a:t>
            </a:r>
            <a:r>
              <a:rPr lang="en-US" sz="2300"/>
              <a:t>regular payday.</a:t>
            </a:r>
            <a:endParaRPr lang="en-US" sz="2300" dirty="0"/>
          </a:p>
          <a:p>
            <a:pPr lvl="1"/>
            <a:r>
              <a:rPr lang="en-US" sz="2300" dirty="0"/>
              <a:t>The new Wage Theft Law further clarifies that Minn. Stat. § 181.101 provides a substantive right to the payment of commissions and wages, at </a:t>
            </a:r>
            <a:r>
              <a:rPr lang="en-US" sz="2300"/>
              <a:t>the employee's </a:t>
            </a:r>
            <a:r>
              <a:rPr lang="en-US" sz="2300" dirty="0"/>
              <a:t>rate or rates of pay or the rate or rates required by law, whichever is greater, as well as the right to be paid wages and commissions earned on a regular </a:t>
            </a:r>
            <a:r>
              <a:rPr lang="en-US" sz="2300"/>
              <a:t>pay day.</a:t>
            </a:r>
            <a:endParaRPr lang="en-US" sz="2300" dirty="0"/>
          </a:p>
        </p:txBody>
      </p:sp>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22</a:t>
            </a:fld>
            <a:endParaRPr lang="en-US" dirty="0"/>
          </a:p>
        </p:txBody>
      </p:sp>
    </p:spTree>
    <p:extLst>
      <p:ext uri="{BB962C8B-B14F-4D97-AF65-F5344CB8AC3E}">
        <p14:creationId xmlns:p14="http://schemas.microsoft.com/office/powerpoint/2010/main" val="1217708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5"/>
            <a:ext cx="10515600" cy="752475"/>
          </a:xfrm>
        </p:spPr>
        <p:txBody>
          <a:bodyPr/>
          <a:lstStyle/>
          <a:p>
            <a:pPr algn="ctr"/>
            <a:r>
              <a:rPr lang="en-US" b="1"/>
              <a:t>Retaliation prohibited</a:t>
            </a:r>
            <a:endParaRPr lang="en-US" b="1" dirty="0"/>
          </a:p>
        </p:txBody>
      </p:sp>
      <p:sp>
        <p:nvSpPr>
          <p:cNvPr id="9" name="Content Placeholder 8"/>
          <p:cNvSpPr>
            <a:spLocks noGrp="1"/>
          </p:cNvSpPr>
          <p:nvPr>
            <p:ph idx="1"/>
          </p:nvPr>
        </p:nvSpPr>
        <p:spPr>
          <a:xfrm>
            <a:off x="838200" y="1248230"/>
            <a:ext cx="10515600" cy="4928734"/>
          </a:xfrm>
        </p:spPr>
        <p:txBody>
          <a:bodyPr>
            <a:normAutofit/>
          </a:bodyPr>
          <a:lstStyle/>
          <a:p>
            <a:r>
              <a:rPr lang="en-US" dirty="0"/>
              <a:t>An employer is prohibited from retaliating against an employee for asserting rights or remedies under the Minnesota Fair Labor Standards Act, the Minnesota Prevailing Wage Act and certain provisions of Minn. Stat. Chapter 181 (Payment of Wages Act), including filing a complaint with DLI or telling the employer of </a:t>
            </a:r>
            <a:r>
              <a:rPr lang="en-US"/>
              <a:t>the employee's </a:t>
            </a:r>
            <a:r>
              <a:rPr lang="en-US" dirty="0"/>
              <a:t>intention to file a </a:t>
            </a:r>
            <a:r>
              <a:rPr lang="en-US"/>
              <a:t>complaint.</a:t>
            </a:r>
            <a:endParaRPr lang="en-US" dirty="0"/>
          </a:p>
          <a:p>
            <a:r>
              <a:rPr lang="en-US" dirty="0"/>
              <a:t>In addition to any other remedies provided by law, an </a:t>
            </a:r>
            <a:r>
              <a:rPr lang="en-US"/>
              <a:t>employer that </a:t>
            </a:r>
            <a:r>
              <a:rPr lang="en-US" dirty="0"/>
              <a:t>violates this subdivision is liable for a civil penalty of $700 to $3,000 for each violation.</a:t>
            </a:r>
          </a:p>
        </p:txBody>
      </p:sp>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23</a:t>
            </a:fld>
            <a:endParaRPr lang="en-US" dirty="0"/>
          </a:p>
        </p:txBody>
      </p:sp>
    </p:spTree>
    <p:extLst>
      <p:ext uri="{BB962C8B-B14F-4D97-AF65-F5344CB8AC3E}">
        <p14:creationId xmlns:p14="http://schemas.microsoft.com/office/powerpoint/2010/main" val="2257670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a:t>Responsible contractor </a:t>
            </a:r>
            <a:r>
              <a:rPr lang="en-US" b="1" dirty="0"/>
              <a:t>r</a:t>
            </a:r>
            <a:r>
              <a:rPr lang="en-US" b="1"/>
              <a:t>equirements</a:t>
            </a:r>
            <a:endParaRPr lang="en-US" b="1" dirty="0"/>
          </a:p>
        </p:txBody>
      </p:sp>
      <p:sp>
        <p:nvSpPr>
          <p:cNvPr id="9" name="Content Placeholder 8"/>
          <p:cNvSpPr>
            <a:spLocks noGrp="1"/>
          </p:cNvSpPr>
          <p:nvPr>
            <p:ph idx="1"/>
          </p:nvPr>
        </p:nvSpPr>
        <p:spPr>
          <a:xfrm>
            <a:off x="601579" y="1580147"/>
            <a:ext cx="10483516" cy="4285283"/>
          </a:xfrm>
        </p:spPr>
        <p:txBody>
          <a:bodyPr>
            <a:normAutofit/>
          </a:bodyPr>
          <a:lstStyle/>
          <a:p>
            <a:pPr marL="0" indent="0">
              <a:buNone/>
            </a:pPr>
            <a:r>
              <a:rPr lang="en-US"/>
              <a:t>The "responsible contractor" </a:t>
            </a:r>
            <a:r>
              <a:rPr lang="en-US" dirty="0"/>
              <a:t>requirements have been amended to include Minn. Stat. §§ 181.03 (prohibited wage practices and retaliation), 181.101 (payment of wages) and 609.52, subd. 2 (19) (criminal wage </a:t>
            </a:r>
            <a:r>
              <a:rPr lang="en-US"/>
              <a:t>theft), </a:t>
            </a:r>
            <a:r>
              <a:rPr lang="en-US" dirty="0"/>
              <a:t>in the list of laws that contractors must verify they are in compliance with and have not violated during the past three years, to be considered eligible to bid on public contracts.</a:t>
            </a:r>
          </a:p>
        </p:txBody>
      </p:sp>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24</a:t>
            </a:fld>
            <a:endParaRPr lang="en-US" dirty="0"/>
          </a:p>
        </p:txBody>
      </p:sp>
    </p:spTree>
    <p:extLst>
      <p:ext uri="{BB962C8B-B14F-4D97-AF65-F5344CB8AC3E}">
        <p14:creationId xmlns:p14="http://schemas.microsoft.com/office/powerpoint/2010/main" val="441254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6989"/>
          </a:xfrm>
        </p:spPr>
        <p:txBody>
          <a:bodyPr/>
          <a:lstStyle/>
          <a:p>
            <a:pPr algn="ctr"/>
            <a:r>
              <a:rPr lang="en-US" b="1"/>
              <a:t>DLI enforcement </a:t>
            </a:r>
            <a:r>
              <a:rPr lang="en-US" b="1" dirty="0"/>
              <a:t>a</a:t>
            </a:r>
            <a:r>
              <a:rPr lang="en-US" b="1"/>
              <a:t>uthority</a:t>
            </a:r>
            <a:endParaRPr lang="en-US" b="1" dirty="0"/>
          </a:p>
        </p:txBody>
      </p:sp>
      <p:sp>
        <p:nvSpPr>
          <p:cNvPr id="3" name="Content Placeholder 2"/>
          <p:cNvSpPr>
            <a:spLocks noGrp="1"/>
          </p:cNvSpPr>
          <p:nvPr>
            <p:ph idx="1"/>
          </p:nvPr>
        </p:nvSpPr>
        <p:spPr>
          <a:xfrm>
            <a:off x="838200" y="1378857"/>
            <a:ext cx="10515600" cy="4798106"/>
          </a:xfrm>
        </p:spPr>
        <p:txBody>
          <a:bodyPr/>
          <a:lstStyle/>
          <a:p>
            <a:pPr marL="0" indent="0">
              <a:buNone/>
            </a:pPr>
            <a:r>
              <a:rPr lang="en-US"/>
              <a:t>The application of remedies under existing law was clarified and penalty amounts were increased for repeated violations of the recordkeeping laws. The commissioner's enforcement authority was also clarified and expanded:</a:t>
            </a:r>
          </a:p>
          <a:p>
            <a:pPr lvl="1"/>
            <a:r>
              <a:rPr lang="en-US" sz="2300"/>
              <a:t>Enter and inspect places of employment without unreasonable delay to carry out purposes of Minn. Stat., Chapters 177, 181, 181A and 184.</a:t>
            </a:r>
          </a:p>
          <a:p>
            <a:pPr lvl="1"/>
            <a:r>
              <a:rPr lang="en-US" sz="2300"/>
              <a:t>Apply for an inspection order in district court in the county where the place of employment is located to require employer to permit entry of the commissioner or an authorized representative if the entry has been denied.</a:t>
            </a:r>
          </a:p>
          <a:p>
            <a:pPr lvl="1"/>
            <a:r>
              <a:rPr lang="en-US" sz="2300"/>
              <a:t>Interview nonmanagement employees in private regarding an investigation.</a:t>
            </a:r>
            <a:endParaRPr lang="en-US" sz="2300" dirty="0"/>
          </a:p>
        </p:txBody>
      </p:sp>
      <p:sp>
        <p:nvSpPr>
          <p:cNvPr id="4" name="Slide Number Placeholder 6">
            <a:extLst>
              <a:ext uri="{FF2B5EF4-FFF2-40B4-BE49-F238E27FC236}">
                <a16:creationId xmlns:a16="http://schemas.microsoft.com/office/drawing/2014/main" id="{7A8FCBDA-8FEF-41B4-8AFB-7137E1C78AE2}"/>
              </a:ext>
            </a:extLst>
          </p:cNvPr>
          <p:cNvSpPr txBox="1">
            <a:spLocks/>
          </p:cNvSpPr>
          <p:nvPr/>
        </p:nvSpPr>
        <p:spPr bwMode="black">
          <a:xfrm>
            <a:off x="10729913" y="6356350"/>
            <a:ext cx="146208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25</a:t>
            </a:fld>
            <a:endParaRPr lang="en-US" dirty="0"/>
          </a:p>
        </p:txBody>
      </p:sp>
    </p:spTree>
    <p:extLst>
      <p:ext uri="{BB962C8B-B14F-4D97-AF65-F5344CB8AC3E}">
        <p14:creationId xmlns:p14="http://schemas.microsoft.com/office/powerpoint/2010/main" val="2253254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6989"/>
          </a:xfrm>
        </p:spPr>
        <p:txBody>
          <a:bodyPr/>
          <a:lstStyle/>
          <a:p>
            <a:pPr algn="ctr"/>
            <a:r>
              <a:rPr lang="en-US" b="1"/>
              <a:t>DLI enforcement </a:t>
            </a:r>
            <a:r>
              <a:rPr lang="en-US" b="1" dirty="0"/>
              <a:t>a</a:t>
            </a:r>
            <a:r>
              <a:rPr lang="en-US" b="1"/>
              <a:t>uthority</a:t>
            </a:r>
            <a:endParaRPr lang="en-US" b="1" dirty="0"/>
          </a:p>
        </p:txBody>
      </p:sp>
      <p:sp>
        <p:nvSpPr>
          <p:cNvPr id="3" name="Content Placeholder 2"/>
          <p:cNvSpPr>
            <a:spLocks noGrp="1"/>
          </p:cNvSpPr>
          <p:nvPr>
            <p:ph idx="1"/>
          </p:nvPr>
        </p:nvSpPr>
        <p:spPr>
          <a:xfrm>
            <a:off x="319315" y="1378857"/>
            <a:ext cx="11034486" cy="4798106"/>
          </a:xfrm>
        </p:spPr>
        <p:txBody>
          <a:bodyPr>
            <a:normAutofit/>
          </a:bodyPr>
          <a:lstStyle/>
          <a:p>
            <a:pPr lvl="1"/>
            <a:r>
              <a:rPr lang="en-US" sz="2500" dirty="0"/>
              <a:t>DLI, its commissioner or its authorized representative shall provide a copy of an order to comply issued to an employer and the disposition of the order or the data set out in the order to comply and its disposition to the following </a:t>
            </a:r>
            <a:r>
              <a:rPr lang="en-US" sz="2500"/>
              <a:t>entities:</a:t>
            </a:r>
            <a:endParaRPr lang="en-US" sz="2500" dirty="0"/>
          </a:p>
          <a:p>
            <a:pPr lvl="2"/>
            <a:r>
              <a:rPr lang="en-US" sz="2300" dirty="0"/>
              <a:t>A licensing or regulatory authority of one or more state agencies or agencies of political subdivision to which the employer </a:t>
            </a:r>
            <a:r>
              <a:rPr lang="en-US" sz="2300"/>
              <a:t>is subject. </a:t>
            </a:r>
            <a:endParaRPr lang="en-US" sz="2300" dirty="0"/>
          </a:p>
          <a:p>
            <a:pPr lvl="2"/>
            <a:r>
              <a:rPr lang="en-US" sz="2300" dirty="0"/>
              <a:t>A public contracting authority with which the employer is party to a </a:t>
            </a:r>
            <a:r>
              <a:rPr lang="en-US" sz="2300"/>
              <a:t>public contract.</a:t>
            </a:r>
            <a:endParaRPr lang="en-US" sz="2300" dirty="0"/>
          </a:p>
          <a:p>
            <a:pPr lvl="2"/>
            <a:r>
              <a:rPr lang="en-US" sz="2300" dirty="0"/>
              <a:t>The employees whose interests are affected by </a:t>
            </a:r>
            <a:r>
              <a:rPr lang="en-US" sz="2300"/>
              <a:t>the order.</a:t>
            </a:r>
            <a:endParaRPr lang="en-US" sz="2300" dirty="0"/>
          </a:p>
        </p:txBody>
      </p:sp>
      <p:sp>
        <p:nvSpPr>
          <p:cNvPr id="4" name="Slide Number Placeholder 6">
            <a:extLst>
              <a:ext uri="{FF2B5EF4-FFF2-40B4-BE49-F238E27FC236}">
                <a16:creationId xmlns:a16="http://schemas.microsoft.com/office/drawing/2014/main" id="{BFCD9F03-7CE1-476B-973E-6B4F3F5965DB}"/>
              </a:ext>
            </a:extLst>
          </p:cNvPr>
          <p:cNvSpPr txBox="1">
            <a:spLocks/>
          </p:cNvSpPr>
          <p:nvPr/>
        </p:nvSpPr>
        <p:spPr bwMode="black">
          <a:xfrm>
            <a:off x="10729913" y="6356350"/>
            <a:ext cx="146208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26</a:t>
            </a:fld>
            <a:endParaRPr lang="en-US" dirty="0"/>
          </a:p>
        </p:txBody>
      </p:sp>
    </p:spTree>
    <p:extLst>
      <p:ext uri="{BB962C8B-B14F-4D97-AF65-F5344CB8AC3E}">
        <p14:creationId xmlns:p14="http://schemas.microsoft.com/office/powerpoint/2010/main" val="1331254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a:t>Attorney general </a:t>
            </a:r>
            <a:r>
              <a:rPr lang="en-US" b="1" dirty="0"/>
              <a:t>enforcement authority</a:t>
            </a:r>
          </a:p>
        </p:txBody>
      </p:sp>
      <p:sp>
        <p:nvSpPr>
          <p:cNvPr id="9" name="Content Placeholder 8"/>
          <p:cNvSpPr>
            <a:spLocks noGrp="1"/>
          </p:cNvSpPr>
          <p:nvPr>
            <p:ph idx="1"/>
          </p:nvPr>
        </p:nvSpPr>
        <p:spPr/>
        <p:txBody>
          <a:bodyPr/>
          <a:lstStyle/>
          <a:p>
            <a:pPr marL="0" indent="0">
              <a:buNone/>
            </a:pPr>
            <a:r>
              <a:rPr lang="en-US" dirty="0"/>
              <a:t>The Minnesota Attorney General’s Office, in addition to the Department of Labor and Industry, has the authority to enforce Minn. Stat., Chapters 177 (Minnesota Fair Labor Standards Act and Prevailing Wage Act) and 181 (Payment of Wages) under Minn. Stat. § 8.31.</a:t>
            </a:r>
          </a:p>
        </p:txBody>
      </p:sp>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27</a:t>
            </a:fld>
            <a:endParaRPr lang="en-US" dirty="0"/>
          </a:p>
        </p:txBody>
      </p:sp>
    </p:spTree>
    <p:extLst>
      <p:ext uri="{BB962C8B-B14F-4D97-AF65-F5344CB8AC3E}">
        <p14:creationId xmlns:p14="http://schemas.microsoft.com/office/powerpoint/2010/main" val="4060550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5"/>
            <a:ext cx="10515600" cy="868589"/>
          </a:xfrm>
        </p:spPr>
        <p:txBody>
          <a:bodyPr/>
          <a:lstStyle/>
          <a:p>
            <a:pPr algn="ctr"/>
            <a:r>
              <a:rPr lang="en-US" b="1"/>
              <a:t>Criminal wage </a:t>
            </a:r>
            <a:r>
              <a:rPr lang="en-US" b="1" dirty="0"/>
              <a:t>t</a:t>
            </a:r>
            <a:r>
              <a:rPr lang="en-US" b="1"/>
              <a:t>heft</a:t>
            </a:r>
            <a:endParaRPr lang="en-US" b="1" dirty="0"/>
          </a:p>
        </p:txBody>
      </p:sp>
      <p:sp>
        <p:nvSpPr>
          <p:cNvPr id="9" name="Content Placeholder 8"/>
          <p:cNvSpPr>
            <a:spLocks noGrp="1"/>
          </p:cNvSpPr>
          <p:nvPr>
            <p:ph idx="1"/>
          </p:nvPr>
        </p:nvSpPr>
        <p:spPr>
          <a:xfrm>
            <a:off x="838200" y="1233714"/>
            <a:ext cx="10515600" cy="4943249"/>
          </a:xfrm>
        </p:spPr>
        <p:txBody>
          <a:bodyPr>
            <a:normAutofit fontScale="92500"/>
          </a:bodyPr>
          <a:lstStyle/>
          <a:p>
            <a:r>
              <a:rPr lang="en-US" sz="2700" dirty="0"/>
              <a:t>The crime </a:t>
            </a:r>
            <a:r>
              <a:rPr lang="en-US" sz="2700"/>
              <a:t>of "wage theft" </a:t>
            </a:r>
            <a:r>
              <a:rPr lang="en-US" sz="2700" dirty="0"/>
              <a:t>occurs when an employer, with intent to defraud:</a:t>
            </a:r>
          </a:p>
          <a:p>
            <a:pPr lvl="1"/>
            <a:r>
              <a:rPr lang="en-US" sz="2500" dirty="0"/>
              <a:t>Fails to pay an employee all wages, salary, gratuities, earnings or commissions at </a:t>
            </a:r>
            <a:r>
              <a:rPr lang="en-US" sz="2500"/>
              <a:t>the employee's </a:t>
            </a:r>
            <a:r>
              <a:rPr lang="en-US" sz="2500" dirty="0"/>
              <a:t>rate or rates of pay or at the rate or rates required by law, whichever </a:t>
            </a:r>
            <a:r>
              <a:rPr lang="en-US" sz="2500"/>
              <a:t>is greater.</a:t>
            </a:r>
            <a:endParaRPr lang="en-US" sz="2500" dirty="0"/>
          </a:p>
          <a:p>
            <a:pPr lvl="1"/>
            <a:r>
              <a:rPr lang="en-US" sz="2500" dirty="0"/>
              <a:t>Directly or indirectly causes any employee to give a receipt for wages for a greater amount than that actually paid to the employee for </a:t>
            </a:r>
            <a:r>
              <a:rPr lang="en-US" sz="2500"/>
              <a:t>services rendered.</a:t>
            </a:r>
            <a:endParaRPr lang="en-US" sz="2500" dirty="0"/>
          </a:p>
          <a:p>
            <a:pPr lvl="1"/>
            <a:r>
              <a:rPr lang="en-US" sz="2500" dirty="0"/>
              <a:t>Directly or indirectly demands or receives from any employee any rebate or refund from the wages owed the employee under contract of employment with </a:t>
            </a:r>
            <a:r>
              <a:rPr lang="en-US" sz="2500"/>
              <a:t>the employer.</a:t>
            </a:r>
            <a:endParaRPr lang="en-US" sz="2500" dirty="0"/>
          </a:p>
          <a:p>
            <a:pPr lvl="1"/>
            <a:r>
              <a:rPr lang="en-US" sz="2500" dirty="0"/>
              <a:t>Makes or attempts to make it appear in any manner the wages paid to any employee were greater than the amount actually paid to </a:t>
            </a:r>
            <a:r>
              <a:rPr lang="en-US" sz="2500"/>
              <a:t>the employee.</a:t>
            </a:r>
            <a:endParaRPr lang="en-US" sz="2500" dirty="0"/>
          </a:p>
        </p:txBody>
      </p:sp>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28</a:t>
            </a:fld>
            <a:endParaRPr lang="en-US" dirty="0"/>
          </a:p>
        </p:txBody>
      </p:sp>
    </p:spTree>
    <p:extLst>
      <p:ext uri="{BB962C8B-B14F-4D97-AF65-F5344CB8AC3E}">
        <p14:creationId xmlns:p14="http://schemas.microsoft.com/office/powerpoint/2010/main" val="1906755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a:t>Criminal Wage Theft</a:t>
            </a:r>
          </a:p>
        </p:txBody>
      </p:sp>
      <p:sp>
        <p:nvSpPr>
          <p:cNvPr id="9" name="Content Placeholder 8"/>
          <p:cNvSpPr>
            <a:spLocks noGrp="1"/>
          </p:cNvSpPr>
          <p:nvPr>
            <p:ph idx="1"/>
          </p:nvPr>
        </p:nvSpPr>
        <p:spPr/>
        <p:txBody>
          <a:bodyPr/>
          <a:lstStyle/>
          <a:p>
            <a:pPr marL="0" indent="0">
              <a:buNone/>
            </a:pPr>
            <a:r>
              <a:rPr lang="en-US" dirty="0"/>
              <a:t>“Employer” and “employee” are defined broadly under criminal law:</a:t>
            </a:r>
          </a:p>
          <a:p>
            <a:pPr marL="0" indent="0">
              <a:buNone/>
            </a:pPr>
            <a:r>
              <a:rPr lang="en-US" dirty="0"/>
              <a:t>“Employer” is defined as “any individual, partnership, association, corporation, business trust, or any person or group of persons acting directly or indirectly in the interest of an employer in relation to an employee.” </a:t>
            </a:r>
          </a:p>
          <a:p>
            <a:pPr marL="0" indent="0">
              <a:buNone/>
            </a:pPr>
            <a:r>
              <a:rPr lang="en-US" dirty="0"/>
              <a:t>“Employee” is defined as “any individual employed by an employer.”</a:t>
            </a:r>
          </a:p>
          <a:p>
            <a:pPr marL="0" indent="0">
              <a:buNone/>
            </a:pPr>
            <a:endParaRPr lang="en-US" dirty="0"/>
          </a:p>
        </p:txBody>
      </p:sp>
      <p:sp>
        <p:nvSpPr>
          <p:cNvPr id="5" name="Date Placeholder 4"/>
          <p:cNvSpPr>
            <a:spLocks noGrp="1"/>
          </p:cNvSpPr>
          <p:nvPr>
            <p:ph type="dt" sz="half" idx="4294967295"/>
          </p:nvPr>
        </p:nvSpPr>
        <p:spPr>
          <a:xfrm>
            <a:off x="0" y="6356350"/>
            <a:ext cx="1358900" cy="365125"/>
          </a:xfrm>
        </p:spPr>
        <p:txBody>
          <a:bodyPr/>
          <a:lstStyle/>
          <a:p>
            <a:fld id="{4868D85E-9AAE-43DE-B77A-6CCC9C16CBEC}" type="datetime1">
              <a:rPr lang="en-US" smtClean="0"/>
              <a:t>1/13/2020</a:t>
            </a:fld>
            <a:endParaRPr lang="en-US" dirty="0"/>
          </a:p>
        </p:txBody>
      </p:sp>
      <p:sp>
        <p:nvSpPr>
          <p:cNvPr id="6" name="Footer Placeholder 5"/>
          <p:cNvSpPr>
            <a:spLocks noGrp="1"/>
          </p:cNvSpPr>
          <p:nvPr>
            <p:ph type="ftr" sz="quarter" idx="4294967295"/>
          </p:nvPr>
        </p:nvSpPr>
        <p:spPr>
          <a:xfrm>
            <a:off x="0" y="6356350"/>
            <a:ext cx="5588000" cy="365125"/>
          </a:xfrm>
        </p:spPr>
        <p:txBody>
          <a:bodyPr/>
          <a:lstStyle/>
          <a:p>
            <a:r>
              <a:rPr lang="en-US" dirty="0"/>
              <a:t>www.dli.mn.gov</a:t>
            </a:r>
          </a:p>
        </p:txBody>
      </p:sp>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29</a:t>
            </a:fld>
            <a:endParaRPr lang="en-US" dirty="0"/>
          </a:p>
        </p:txBody>
      </p:sp>
    </p:spTree>
    <p:extLst>
      <p:ext uri="{BB962C8B-B14F-4D97-AF65-F5344CB8AC3E}">
        <p14:creationId xmlns:p14="http://schemas.microsoft.com/office/powerpoint/2010/main" val="3014863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6"/>
            <a:ext cx="10515600" cy="813970"/>
          </a:xfrm>
        </p:spPr>
        <p:txBody>
          <a:bodyPr>
            <a:normAutofit fontScale="90000"/>
          </a:bodyPr>
          <a:lstStyle/>
          <a:p>
            <a:pPr algn="ctr"/>
            <a:r>
              <a:rPr lang="en-US" b="1" dirty="0"/>
              <a:t>Labor Standards/Wage &amp; Hour Agencies in MN</a:t>
            </a:r>
          </a:p>
        </p:txBody>
      </p:sp>
      <p:sp>
        <p:nvSpPr>
          <p:cNvPr id="9" name="Content Placeholder 8"/>
          <p:cNvSpPr>
            <a:spLocks noGrp="1"/>
          </p:cNvSpPr>
          <p:nvPr>
            <p:ph idx="1"/>
          </p:nvPr>
        </p:nvSpPr>
        <p:spPr>
          <a:xfrm>
            <a:off x="838200" y="1179096"/>
            <a:ext cx="10515600" cy="5177254"/>
          </a:xfrm>
        </p:spPr>
        <p:txBody>
          <a:bodyPr/>
          <a:lstStyle/>
          <a:p>
            <a:pPr marL="0" lvl="0" indent="0">
              <a:spcBef>
                <a:spcPts val="0"/>
              </a:spcBef>
              <a:spcAft>
                <a:spcPts val="0"/>
              </a:spcAft>
              <a:buClrTx/>
              <a:buNone/>
            </a:pPr>
            <a:r>
              <a:rPr lang="en-US" sz="1800" b="1" dirty="0"/>
              <a:t>Minnesota Department of Labor and Industry, Labor Standards</a:t>
            </a:r>
            <a:endParaRPr lang="en-US" sz="1800" dirty="0"/>
          </a:p>
          <a:p>
            <a:pPr marL="0" lvl="0" indent="0">
              <a:spcBef>
                <a:spcPts val="0"/>
              </a:spcBef>
              <a:spcAft>
                <a:spcPts val="0"/>
              </a:spcAft>
              <a:buClrTx/>
              <a:buNone/>
            </a:pPr>
            <a:r>
              <a:rPr lang="en-US" sz="1800" dirty="0"/>
              <a:t>www.dli.mn.gov or 651-284-5075</a:t>
            </a:r>
          </a:p>
          <a:p>
            <a:pPr marL="0" lvl="0" indent="0">
              <a:spcBef>
                <a:spcPts val="0"/>
              </a:spcBef>
              <a:spcAft>
                <a:spcPts val="0"/>
              </a:spcAft>
              <a:buClrTx/>
              <a:buNone/>
            </a:pPr>
            <a:r>
              <a:rPr lang="en-US" sz="1800" dirty="0"/>
              <a:t> </a:t>
            </a:r>
          </a:p>
          <a:p>
            <a:pPr marL="0" lvl="0" indent="0">
              <a:spcBef>
                <a:spcPts val="0"/>
              </a:spcBef>
              <a:spcAft>
                <a:spcPts val="0"/>
              </a:spcAft>
              <a:buClrTx/>
              <a:buNone/>
            </a:pPr>
            <a:r>
              <a:rPr lang="en-US" sz="1800" b="1" dirty="0"/>
              <a:t>U.S. Department of Labor, Wage and Hour Division</a:t>
            </a:r>
            <a:endParaRPr lang="en-US" sz="1800" dirty="0"/>
          </a:p>
          <a:p>
            <a:pPr marL="0" lvl="0" indent="0">
              <a:spcBef>
                <a:spcPts val="0"/>
              </a:spcBef>
              <a:spcAft>
                <a:spcPts val="0"/>
              </a:spcAft>
              <a:buClrTx/>
              <a:buNone/>
            </a:pPr>
            <a:r>
              <a:rPr lang="en-US" sz="1800" dirty="0"/>
              <a:t>www.dol.gov/whd or 612-370-3341</a:t>
            </a:r>
          </a:p>
          <a:p>
            <a:pPr marL="0" lvl="0" indent="0">
              <a:spcBef>
                <a:spcPts val="0"/>
              </a:spcBef>
              <a:spcAft>
                <a:spcPts val="0"/>
              </a:spcAft>
              <a:buClrTx/>
              <a:buNone/>
            </a:pPr>
            <a:r>
              <a:rPr lang="en-US" sz="1800" dirty="0"/>
              <a:t> </a:t>
            </a:r>
          </a:p>
          <a:p>
            <a:pPr marL="0" lvl="0" indent="0">
              <a:spcBef>
                <a:spcPts val="0"/>
              </a:spcBef>
              <a:spcAft>
                <a:spcPts val="0"/>
              </a:spcAft>
              <a:buClrTx/>
              <a:buNone/>
            </a:pPr>
            <a:r>
              <a:rPr lang="en-US" sz="1800" b="1" dirty="0"/>
              <a:t>Minnesota Attorney General's Office</a:t>
            </a:r>
            <a:endParaRPr lang="en-US" sz="1800" dirty="0"/>
          </a:p>
          <a:p>
            <a:pPr marL="0" lvl="0" indent="0">
              <a:spcBef>
                <a:spcPts val="0"/>
              </a:spcBef>
              <a:spcAft>
                <a:spcPts val="0"/>
              </a:spcAft>
              <a:buClrTx/>
              <a:buNone/>
            </a:pPr>
            <a:r>
              <a:rPr lang="en-US" sz="1800" dirty="0"/>
              <a:t>www.ag.state.mn.us or 651-296-3353</a:t>
            </a:r>
          </a:p>
          <a:p>
            <a:pPr marL="0" lvl="0" indent="0">
              <a:spcBef>
                <a:spcPts val="0"/>
              </a:spcBef>
              <a:spcAft>
                <a:spcPts val="0"/>
              </a:spcAft>
              <a:buClrTx/>
              <a:buNone/>
            </a:pPr>
            <a:r>
              <a:rPr lang="en-US" sz="1800" dirty="0"/>
              <a:t> </a:t>
            </a:r>
          </a:p>
          <a:p>
            <a:pPr marL="0" lvl="0" indent="0">
              <a:spcBef>
                <a:spcPts val="0"/>
              </a:spcBef>
              <a:spcAft>
                <a:spcPts val="0"/>
              </a:spcAft>
              <a:buClrTx/>
              <a:buNone/>
            </a:pPr>
            <a:r>
              <a:rPr lang="en-US" sz="1800" b="1" dirty="0"/>
              <a:t>Saint Paul, Labor Standards Enforcement and Education Division</a:t>
            </a:r>
            <a:endParaRPr lang="en-US" sz="1800" dirty="0"/>
          </a:p>
          <a:p>
            <a:pPr marL="0" lvl="0" indent="0">
              <a:spcBef>
                <a:spcPts val="0"/>
              </a:spcBef>
              <a:spcAft>
                <a:spcPts val="0"/>
              </a:spcAft>
              <a:buClrTx/>
              <a:buNone/>
            </a:pPr>
            <a:r>
              <a:rPr lang="en-US" sz="1800" dirty="0"/>
              <a:t>www.stpaul.gov/departments/human-rights-equal-economic-opportunity or 651-266-8900 </a:t>
            </a:r>
          </a:p>
          <a:p>
            <a:pPr marL="0" lvl="0" indent="0">
              <a:spcBef>
                <a:spcPts val="0"/>
              </a:spcBef>
              <a:spcAft>
                <a:spcPts val="0"/>
              </a:spcAft>
              <a:buClrTx/>
              <a:buNone/>
            </a:pPr>
            <a:r>
              <a:rPr lang="en-US" sz="1800" dirty="0"/>
              <a:t> </a:t>
            </a:r>
          </a:p>
          <a:p>
            <a:pPr marL="0" lvl="0" indent="0">
              <a:spcBef>
                <a:spcPts val="0"/>
              </a:spcBef>
              <a:spcAft>
                <a:spcPts val="0"/>
              </a:spcAft>
              <a:buClrTx/>
              <a:buNone/>
            </a:pPr>
            <a:r>
              <a:rPr lang="en-US" sz="1800" b="1" dirty="0"/>
              <a:t>Minneapolis, Labor Standards Enforcement Division</a:t>
            </a:r>
            <a:endParaRPr lang="en-US" sz="1800" dirty="0"/>
          </a:p>
          <a:p>
            <a:pPr marL="0" lvl="0" indent="0">
              <a:spcBef>
                <a:spcPts val="0"/>
              </a:spcBef>
              <a:spcAft>
                <a:spcPts val="0"/>
              </a:spcAft>
              <a:buClrTx/>
              <a:buNone/>
            </a:pPr>
            <a:r>
              <a:rPr lang="en-US" sz="1800" dirty="0"/>
              <a:t>www.ci.minneapolis.mn.us/civilrights/LaborStandardsEnforcement/ or 612-673-3012</a:t>
            </a:r>
          </a:p>
          <a:p>
            <a:pPr marL="0" lvl="0" indent="0">
              <a:spcBef>
                <a:spcPts val="0"/>
              </a:spcBef>
              <a:spcAft>
                <a:spcPts val="0"/>
              </a:spcAft>
              <a:buClrTx/>
              <a:buNone/>
            </a:pPr>
            <a:r>
              <a:rPr lang="en-US" sz="1800" dirty="0"/>
              <a:t> </a:t>
            </a:r>
          </a:p>
          <a:p>
            <a:pPr marL="0" lvl="0" indent="0">
              <a:spcBef>
                <a:spcPts val="0"/>
              </a:spcBef>
              <a:spcAft>
                <a:spcPts val="0"/>
              </a:spcAft>
              <a:buClrTx/>
              <a:buNone/>
            </a:pPr>
            <a:r>
              <a:rPr lang="en-US" sz="1800" b="1" dirty="0"/>
              <a:t>Duluth, City Clerk's Office</a:t>
            </a:r>
            <a:endParaRPr lang="en-US" sz="1800" dirty="0"/>
          </a:p>
          <a:p>
            <a:pPr marL="0" lvl="0" indent="0">
              <a:spcBef>
                <a:spcPts val="0"/>
              </a:spcBef>
              <a:spcAft>
                <a:spcPts val="0"/>
              </a:spcAft>
              <a:buClrTx/>
              <a:buNone/>
            </a:pPr>
            <a:r>
              <a:rPr lang="en-US" sz="1800" dirty="0"/>
              <a:t>https://duluthmn.gov/city-clerk/ or 218-730-5500</a:t>
            </a:r>
          </a:p>
          <a:p>
            <a:pPr lvl="1"/>
            <a:endParaRPr lang="en-US" dirty="0"/>
          </a:p>
        </p:txBody>
      </p:sp>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3092445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6"/>
            <a:ext cx="10515600" cy="592818"/>
          </a:xfrm>
        </p:spPr>
        <p:txBody>
          <a:bodyPr>
            <a:normAutofit fontScale="90000"/>
          </a:bodyPr>
          <a:lstStyle/>
          <a:p>
            <a:pPr algn="ctr"/>
            <a:r>
              <a:rPr lang="en-US" b="1" dirty="0"/>
              <a:t>Criminal Wage Theft</a:t>
            </a:r>
          </a:p>
        </p:txBody>
      </p:sp>
      <p:sp>
        <p:nvSpPr>
          <p:cNvPr id="9" name="Content Placeholder 8"/>
          <p:cNvSpPr>
            <a:spLocks noGrp="1"/>
          </p:cNvSpPr>
          <p:nvPr>
            <p:ph idx="1"/>
          </p:nvPr>
        </p:nvSpPr>
        <p:spPr>
          <a:xfrm>
            <a:off x="838200" y="1074057"/>
            <a:ext cx="10515600" cy="5102906"/>
          </a:xfrm>
        </p:spPr>
        <p:txBody>
          <a:bodyPr>
            <a:normAutofit/>
          </a:bodyPr>
          <a:lstStyle/>
          <a:p>
            <a:pPr marL="0" indent="0">
              <a:buNone/>
            </a:pPr>
            <a:r>
              <a:rPr lang="en-US" dirty="0"/>
              <a:t>Sanctions for committing wage theft :</a:t>
            </a:r>
          </a:p>
        </p:txBody>
      </p:sp>
      <p:sp>
        <p:nvSpPr>
          <p:cNvPr id="5" name="Date Placeholder 4"/>
          <p:cNvSpPr>
            <a:spLocks noGrp="1"/>
          </p:cNvSpPr>
          <p:nvPr>
            <p:ph type="dt" sz="half" idx="4294967295"/>
          </p:nvPr>
        </p:nvSpPr>
        <p:spPr>
          <a:xfrm>
            <a:off x="0" y="6356350"/>
            <a:ext cx="1358900" cy="365125"/>
          </a:xfrm>
        </p:spPr>
        <p:txBody>
          <a:bodyPr/>
          <a:lstStyle/>
          <a:p>
            <a:fld id="{4868D85E-9AAE-43DE-B77A-6CCC9C16CBEC}" type="datetime1">
              <a:rPr lang="en-US" smtClean="0"/>
              <a:t>1/13/2020</a:t>
            </a:fld>
            <a:endParaRPr lang="en-US" dirty="0"/>
          </a:p>
        </p:txBody>
      </p:sp>
      <p:sp>
        <p:nvSpPr>
          <p:cNvPr id="6" name="Footer Placeholder 5"/>
          <p:cNvSpPr>
            <a:spLocks noGrp="1"/>
          </p:cNvSpPr>
          <p:nvPr>
            <p:ph type="ftr" sz="quarter" idx="4294967295"/>
          </p:nvPr>
        </p:nvSpPr>
        <p:spPr>
          <a:xfrm>
            <a:off x="0" y="6356350"/>
            <a:ext cx="5588000" cy="365125"/>
          </a:xfrm>
        </p:spPr>
        <p:txBody>
          <a:bodyPr/>
          <a:lstStyle/>
          <a:p>
            <a:r>
              <a:rPr lang="en-US" dirty="0"/>
              <a:t>www.dli.mn.gov</a:t>
            </a:r>
          </a:p>
        </p:txBody>
      </p:sp>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30</a:t>
            </a:fld>
            <a:endParaRPr lang="en-US" dirty="0"/>
          </a:p>
        </p:txBody>
      </p:sp>
      <p:graphicFrame>
        <p:nvGraphicFramePr>
          <p:cNvPr id="3" name="Table 2"/>
          <p:cNvGraphicFramePr>
            <a:graphicFrameLocks noGrp="1"/>
          </p:cNvGraphicFramePr>
          <p:nvPr>
            <p:extLst/>
          </p:nvPr>
        </p:nvGraphicFramePr>
        <p:xfrm>
          <a:off x="2024742" y="1819467"/>
          <a:ext cx="8062686" cy="2786744"/>
        </p:xfrm>
        <a:graphic>
          <a:graphicData uri="http://schemas.openxmlformats.org/drawingml/2006/table">
            <a:tbl>
              <a:tblPr firstRow="1" bandRow="1">
                <a:tableStyleId>{5C22544A-7EE6-4342-B048-85BDC9FD1C3A}</a:tableStyleId>
              </a:tblPr>
              <a:tblGrid>
                <a:gridCol w="2687562">
                  <a:extLst>
                    <a:ext uri="{9D8B030D-6E8A-4147-A177-3AD203B41FA5}">
                      <a16:colId xmlns:a16="http://schemas.microsoft.com/office/drawing/2014/main" val="20000"/>
                    </a:ext>
                  </a:extLst>
                </a:gridCol>
                <a:gridCol w="2687562">
                  <a:extLst>
                    <a:ext uri="{9D8B030D-6E8A-4147-A177-3AD203B41FA5}">
                      <a16:colId xmlns:a16="http://schemas.microsoft.com/office/drawing/2014/main" val="20001"/>
                    </a:ext>
                  </a:extLst>
                </a:gridCol>
                <a:gridCol w="2687562">
                  <a:extLst>
                    <a:ext uri="{9D8B030D-6E8A-4147-A177-3AD203B41FA5}">
                      <a16:colId xmlns:a16="http://schemas.microsoft.com/office/drawing/2014/main" val="20002"/>
                    </a:ext>
                  </a:extLst>
                </a:gridCol>
              </a:tblGrid>
              <a:tr h="840024">
                <a:tc>
                  <a:txBody>
                    <a:bodyPr/>
                    <a:lstStyle/>
                    <a:p>
                      <a:r>
                        <a:rPr lang="en-US" dirty="0"/>
                        <a:t>Wages</a:t>
                      </a:r>
                      <a:r>
                        <a:rPr lang="en-US" baseline="0" dirty="0"/>
                        <a:t> stolen (per employee*)</a:t>
                      </a:r>
                      <a:endParaRPr lang="en-US" dirty="0"/>
                    </a:p>
                  </a:txBody>
                  <a:tcPr/>
                </a:tc>
                <a:tc>
                  <a:txBody>
                    <a:bodyPr/>
                    <a:lstStyle/>
                    <a:p>
                      <a:r>
                        <a:rPr lang="en-US" dirty="0"/>
                        <a:t>Max Prison Sentence</a:t>
                      </a:r>
                    </a:p>
                  </a:txBody>
                  <a:tcPr/>
                </a:tc>
                <a:tc>
                  <a:txBody>
                    <a:bodyPr/>
                    <a:lstStyle/>
                    <a:p>
                      <a:r>
                        <a:rPr lang="en-US" dirty="0"/>
                        <a:t>Maximum Fine</a:t>
                      </a:r>
                    </a:p>
                  </a:txBody>
                  <a:tcPr/>
                </a:tc>
                <a:extLst>
                  <a:ext uri="{0D108BD9-81ED-4DB2-BD59-A6C34878D82A}">
                    <a16:rowId xmlns:a16="http://schemas.microsoft.com/office/drawing/2014/main" val="10000"/>
                  </a:ext>
                </a:extLst>
              </a:tr>
              <a:tr h="486680">
                <a:tc>
                  <a:txBody>
                    <a:bodyPr/>
                    <a:lstStyle/>
                    <a:p>
                      <a:r>
                        <a:rPr lang="en-US" dirty="0"/>
                        <a:t>More than $35K</a:t>
                      </a:r>
                    </a:p>
                  </a:txBody>
                  <a:tcPr/>
                </a:tc>
                <a:tc>
                  <a:txBody>
                    <a:bodyPr/>
                    <a:lstStyle/>
                    <a:p>
                      <a:r>
                        <a:rPr lang="en-US" dirty="0"/>
                        <a:t>20 Years</a:t>
                      </a:r>
                    </a:p>
                  </a:txBody>
                  <a:tcPr/>
                </a:tc>
                <a:tc>
                  <a:txBody>
                    <a:bodyPr/>
                    <a:lstStyle/>
                    <a:p>
                      <a:r>
                        <a:rPr lang="en-US" dirty="0"/>
                        <a:t>$100,000</a:t>
                      </a:r>
                    </a:p>
                  </a:txBody>
                  <a:tcPr/>
                </a:tc>
                <a:extLst>
                  <a:ext uri="{0D108BD9-81ED-4DB2-BD59-A6C34878D82A}">
                    <a16:rowId xmlns:a16="http://schemas.microsoft.com/office/drawing/2014/main" val="10001"/>
                  </a:ext>
                </a:extLst>
              </a:tr>
              <a:tr h="486680">
                <a:tc>
                  <a:txBody>
                    <a:bodyPr/>
                    <a:lstStyle/>
                    <a:p>
                      <a:r>
                        <a:rPr lang="en-US" dirty="0"/>
                        <a:t>$5K - $34,999</a:t>
                      </a:r>
                    </a:p>
                  </a:txBody>
                  <a:tcPr/>
                </a:tc>
                <a:tc>
                  <a:txBody>
                    <a:bodyPr/>
                    <a:lstStyle/>
                    <a:p>
                      <a:r>
                        <a:rPr lang="en-US" dirty="0"/>
                        <a:t>10 years</a:t>
                      </a:r>
                    </a:p>
                  </a:txBody>
                  <a:tcPr/>
                </a:tc>
                <a:tc>
                  <a:txBody>
                    <a:bodyPr/>
                    <a:lstStyle/>
                    <a:p>
                      <a:r>
                        <a:rPr lang="en-US" dirty="0"/>
                        <a:t>$20,000</a:t>
                      </a:r>
                    </a:p>
                  </a:txBody>
                  <a:tcPr/>
                </a:tc>
                <a:extLst>
                  <a:ext uri="{0D108BD9-81ED-4DB2-BD59-A6C34878D82A}">
                    <a16:rowId xmlns:a16="http://schemas.microsoft.com/office/drawing/2014/main" val="10002"/>
                  </a:ext>
                </a:extLst>
              </a:tr>
              <a:tr h="486680">
                <a:tc>
                  <a:txBody>
                    <a:bodyPr/>
                    <a:lstStyle/>
                    <a:p>
                      <a:r>
                        <a:rPr lang="en-US" dirty="0"/>
                        <a:t>$1K - $4,999</a:t>
                      </a:r>
                    </a:p>
                  </a:txBody>
                  <a:tcPr/>
                </a:tc>
                <a:tc>
                  <a:txBody>
                    <a:bodyPr/>
                    <a:lstStyle/>
                    <a:p>
                      <a:r>
                        <a:rPr lang="en-US" dirty="0"/>
                        <a:t>5 years</a:t>
                      </a:r>
                    </a:p>
                  </a:txBody>
                  <a:tcPr/>
                </a:tc>
                <a:tc>
                  <a:txBody>
                    <a:bodyPr/>
                    <a:lstStyle/>
                    <a:p>
                      <a:r>
                        <a:rPr lang="en-US" dirty="0"/>
                        <a:t>$10,000</a:t>
                      </a:r>
                    </a:p>
                  </a:txBody>
                  <a:tcPr/>
                </a:tc>
                <a:extLst>
                  <a:ext uri="{0D108BD9-81ED-4DB2-BD59-A6C34878D82A}">
                    <a16:rowId xmlns:a16="http://schemas.microsoft.com/office/drawing/2014/main" val="10003"/>
                  </a:ext>
                </a:extLst>
              </a:tr>
              <a:tr h="486680">
                <a:tc>
                  <a:txBody>
                    <a:bodyPr/>
                    <a:lstStyle/>
                    <a:p>
                      <a:r>
                        <a:rPr lang="en-US" dirty="0"/>
                        <a:t>$500 - $999</a:t>
                      </a:r>
                    </a:p>
                  </a:txBody>
                  <a:tcPr/>
                </a:tc>
                <a:tc>
                  <a:txBody>
                    <a:bodyPr/>
                    <a:lstStyle/>
                    <a:p>
                      <a:r>
                        <a:rPr lang="en-US" dirty="0"/>
                        <a:t>1 year</a:t>
                      </a:r>
                    </a:p>
                  </a:txBody>
                  <a:tcPr/>
                </a:tc>
                <a:tc>
                  <a:txBody>
                    <a:bodyPr/>
                    <a:lstStyle/>
                    <a:p>
                      <a:r>
                        <a:rPr lang="en-US" dirty="0"/>
                        <a:t>$3,000</a:t>
                      </a:r>
                    </a:p>
                  </a:txBody>
                  <a:tcPr/>
                </a:tc>
                <a:extLst>
                  <a:ext uri="{0D108BD9-81ED-4DB2-BD59-A6C34878D82A}">
                    <a16:rowId xmlns:a16="http://schemas.microsoft.com/office/drawing/2014/main" val="10004"/>
                  </a:ext>
                </a:extLst>
              </a:tr>
            </a:tbl>
          </a:graphicData>
        </a:graphic>
      </p:graphicFrame>
      <p:sp>
        <p:nvSpPr>
          <p:cNvPr id="4" name="Rectangle 3"/>
          <p:cNvSpPr/>
          <p:nvPr/>
        </p:nvSpPr>
        <p:spPr>
          <a:xfrm>
            <a:off x="1153885" y="4814506"/>
            <a:ext cx="9884228" cy="1154162"/>
          </a:xfrm>
          <a:prstGeom prst="rect">
            <a:avLst/>
          </a:prstGeom>
        </p:spPr>
        <p:txBody>
          <a:bodyPr wrap="square">
            <a:spAutoFit/>
          </a:bodyPr>
          <a:lstStyle/>
          <a:p>
            <a:r>
              <a:rPr lang="en-US" sz="2300" dirty="0"/>
              <a:t>*When determining the value of the wages stolen, the law allows for the amount of employee wages that were stolen through wage theft to be aggregated within any six-month period.</a:t>
            </a:r>
          </a:p>
        </p:txBody>
      </p:sp>
    </p:spTree>
    <p:extLst>
      <p:ext uri="{BB962C8B-B14F-4D97-AF65-F5344CB8AC3E}">
        <p14:creationId xmlns:p14="http://schemas.microsoft.com/office/powerpoint/2010/main" val="2688217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Text Placeholder 2"/>
          <p:cNvSpPr>
            <a:spLocks noGrp="1"/>
          </p:cNvSpPr>
          <p:nvPr>
            <p:ph type="body" sz="quarter" idx="13"/>
          </p:nvPr>
        </p:nvSpPr>
        <p:spPr>
          <a:xfrm>
            <a:off x="838199" y="3521123"/>
            <a:ext cx="11153503" cy="2681374"/>
          </a:xfrm>
        </p:spPr>
        <p:txBody>
          <a:bodyPr>
            <a:normAutofit/>
          </a:bodyPr>
          <a:lstStyle/>
          <a:p>
            <a:pPr marL="342900" indent="-342900" algn="l">
              <a:buFont typeface="Arial" panose="020B0604020202020204" pitchFamily="34" charset="0"/>
              <a:buChar char="•"/>
            </a:pPr>
            <a:r>
              <a:rPr lang="en-US" dirty="0"/>
              <a:t>Visit our web site at </a:t>
            </a:r>
            <a:r>
              <a:rPr lang="en-US" dirty="0">
                <a:hlinkClick r:id="rId3"/>
              </a:rPr>
              <a:t>www.dli.mn.gov/laborlaw</a:t>
            </a:r>
            <a:r>
              <a:rPr lang="en-US" dirty="0"/>
              <a:t>.</a:t>
            </a:r>
          </a:p>
          <a:p>
            <a:pPr marL="342900" indent="-342900" algn="l">
              <a:buFont typeface="Arial" panose="020B0604020202020204" pitchFamily="34" charset="0"/>
              <a:buChar char="•"/>
            </a:pPr>
            <a:r>
              <a:rPr lang="en-US" dirty="0"/>
              <a:t>Sign up for the </a:t>
            </a:r>
            <a:r>
              <a:rPr lang="en-US" i="1" dirty="0"/>
              <a:t>Wage and Hour Bulletin</a:t>
            </a:r>
            <a:r>
              <a:rPr lang="en-US" dirty="0"/>
              <a:t> on our website.</a:t>
            </a:r>
          </a:p>
          <a:p>
            <a:pPr marL="342900" indent="-342900" algn="l">
              <a:buFont typeface="Arial" panose="020B0604020202020204" pitchFamily="34" charset="0"/>
              <a:buChar char="•"/>
            </a:pPr>
            <a:r>
              <a:rPr lang="en-US" dirty="0"/>
              <a:t>Contact DLI’s Labor Standards at 651-284-5075 or </a:t>
            </a:r>
            <a:r>
              <a:rPr lang="en-US" dirty="0">
                <a:hlinkClick r:id="rId4"/>
              </a:rPr>
              <a:t>dli.laborstandards@state.mn.us</a:t>
            </a:r>
            <a:r>
              <a:rPr lang="en-US" dirty="0"/>
              <a:t>.</a:t>
            </a:r>
          </a:p>
        </p:txBody>
      </p:sp>
      <p:sp>
        <p:nvSpPr>
          <p:cNvPr id="6" name="Slide Number Placeholder 5"/>
          <p:cNvSpPr>
            <a:spLocks noGrp="1"/>
          </p:cNvSpPr>
          <p:nvPr>
            <p:ph type="sldNum" sz="quarter" idx="11"/>
          </p:nvPr>
        </p:nvSpPr>
        <p:spPr>
          <a:xfrm>
            <a:off x="10714091" y="6356350"/>
            <a:ext cx="1462668" cy="365125"/>
          </a:xfrm>
        </p:spPr>
        <p:txBody>
          <a:bodyPr/>
          <a:lstStyle/>
          <a:p>
            <a:fld id="{48F63A3B-78C7-47BE-AE5E-E10140E04643}" type="slidenum">
              <a:rPr lang="en-US" smtClean="0">
                <a:solidFill>
                  <a:srgbClr val="003865"/>
                </a:solidFill>
              </a:rPr>
              <a:pPr/>
              <a:t>31</a:t>
            </a:fld>
            <a:endParaRPr lang="en-US" dirty="0">
              <a:solidFill>
                <a:srgbClr val="003865"/>
              </a:solidFill>
            </a:endParaRPr>
          </a:p>
        </p:txBody>
      </p:sp>
    </p:spTree>
    <p:extLst>
      <p:ext uri="{BB962C8B-B14F-4D97-AF65-F5344CB8AC3E}">
        <p14:creationId xmlns:p14="http://schemas.microsoft.com/office/powerpoint/2010/main" val="219997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State law – Hours worked</a:t>
            </a:r>
            <a:endParaRPr lang="en-US" dirty="0"/>
          </a:p>
        </p:txBody>
      </p:sp>
      <p:sp>
        <p:nvSpPr>
          <p:cNvPr id="3" name="Content Placeholder 2"/>
          <p:cNvSpPr>
            <a:spLocks noGrp="1"/>
          </p:cNvSpPr>
          <p:nvPr>
            <p:ph idx="1"/>
          </p:nvPr>
        </p:nvSpPr>
        <p:spPr>
          <a:xfrm>
            <a:off x="795130" y="1852655"/>
            <a:ext cx="9244221" cy="4300804"/>
          </a:xfrm>
        </p:spPr>
        <p:txBody>
          <a:bodyPr>
            <a:normAutofit lnSpcReduction="10000"/>
          </a:bodyPr>
          <a:lstStyle/>
          <a:p>
            <a:r>
              <a:rPr lang="en-US" sz="2800" dirty="0"/>
              <a:t>The minimum wage must be paid for </a:t>
            </a:r>
            <a:r>
              <a:rPr lang="en-US" sz="2800" b="1" dirty="0"/>
              <a:t>all</a:t>
            </a:r>
            <a:r>
              <a:rPr lang="en-US" sz="2800" dirty="0"/>
              <a:t> hours worked. </a:t>
            </a:r>
          </a:p>
          <a:p>
            <a:r>
              <a:rPr lang="en-US" sz="2800" dirty="0"/>
              <a:t>Hours worked include: </a:t>
            </a:r>
          </a:p>
          <a:p>
            <a:pPr lvl="1">
              <a:buFont typeface="Courier New" panose="02070309020205020404" pitchFamily="49" charset="0"/>
              <a:buChar char="o"/>
            </a:pPr>
            <a:r>
              <a:rPr lang="en-US" sz="2800" dirty="0"/>
              <a:t> </a:t>
            </a:r>
            <a:r>
              <a:rPr lang="en-US" sz="2800" i="1" dirty="0"/>
              <a:t>training time </a:t>
            </a:r>
          </a:p>
          <a:p>
            <a:pPr lvl="1">
              <a:buFont typeface="Courier New" panose="02070309020205020404" pitchFamily="49" charset="0"/>
              <a:buChar char="o"/>
            </a:pPr>
            <a:r>
              <a:rPr lang="en-US" sz="2800" i="1" dirty="0"/>
              <a:t> call time 					</a:t>
            </a:r>
          </a:p>
          <a:p>
            <a:pPr lvl="1">
              <a:buFont typeface="Courier New" panose="02070309020205020404" pitchFamily="49" charset="0"/>
              <a:buChar char="o"/>
            </a:pPr>
            <a:r>
              <a:rPr lang="en-US" sz="2800" i="1" dirty="0"/>
              <a:t> cleaning time </a:t>
            </a:r>
          </a:p>
          <a:p>
            <a:pPr lvl="1">
              <a:buFont typeface="Courier New" panose="02070309020205020404" pitchFamily="49" charset="0"/>
              <a:buChar char="o"/>
            </a:pPr>
            <a:r>
              <a:rPr lang="en-US" sz="2800" i="1" dirty="0"/>
              <a:t> waiting time  </a:t>
            </a:r>
          </a:p>
          <a:p>
            <a:pPr lvl="1">
              <a:buFont typeface="Courier New" panose="02070309020205020404" pitchFamily="49" charset="0"/>
              <a:buChar char="o"/>
            </a:pPr>
            <a:r>
              <a:rPr lang="en-US" sz="2800" i="1" dirty="0"/>
              <a:t> travel time</a:t>
            </a:r>
          </a:p>
          <a:p>
            <a:pPr marL="0" indent="0">
              <a:buNone/>
            </a:pPr>
            <a:r>
              <a:rPr lang="en-US" dirty="0"/>
              <a:t>	</a:t>
            </a:r>
          </a:p>
        </p:txBody>
      </p:sp>
      <p:pic>
        <p:nvPicPr>
          <p:cNvPr id="8" name="Picture 7" descr="Image of work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9080" y="2472856"/>
            <a:ext cx="2551722" cy="3285264"/>
          </a:xfrm>
          <a:prstGeom prst="rect">
            <a:avLst/>
          </a:prstGeom>
          <a:ln>
            <a:solidFill>
              <a:schemeClr val="accent1"/>
            </a:solidFill>
          </a:ln>
        </p:spPr>
      </p:pic>
      <p:sp>
        <p:nvSpPr>
          <p:cNvPr id="4" name="Footer Placeholder 3"/>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 </a:t>
            </a:r>
            <a:r>
              <a:rPr kumimoji="0" lang="en-US" sz="1200" b="0" i="0" u="none" strike="noStrike" kern="1200" cap="none" spc="0" normalizeH="0" baseline="0" noProof="0" dirty="0">
                <a:ln>
                  <a:noFill/>
                </a:ln>
                <a:solidFill>
                  <a:srgbClr val="000000"/>
                </a:solidFill>
                <a:effectLst/>
                <a:uLnTx/>
                <a:uFillTx/>
                <a:latin typeface="Calibri"/>
                <a:ea typeface="+mn-ea"/>
                <a:cs typeface="+mn-cs"/>
              </a:rPr>
              <a:t>House Worked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 www.dli.mn.gov</a:t>
            </a:r>
          </a:p>
        </p:txBody>
      </p:sp>
    </p:spTree>
    <p:extLst>
      <p:ext uri="{BB962C8B-B14F-4D97-AF65-F5344CB8AC3E}">
        <p14:creationId xmlns:p14="http://schemas.microsoft.com/office/powerpoint/2010/main" val="988507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State law – Deductions from wages</a:t>
            </a:r>
            <a:endParaRPr lang="en-US" dirty="0"/>
          </a:p>
        </p:txBody>
      </p:sp>
      <p:sp>
        <p:nvSpPr>
          <p:cNvPr id="3" name="Content Placeholder 2"/>
          <p:cNvSpPr>
            <a:spLocks noGrp="1"/>
          </p:cNvSpPr>
          <p:nvPr>
            <p:ph idx="1"/>
          </p:nvPr>
        </p:nvSpPr>
        <p:spPr>
          <a:xfrm>
            <a:off x="484094" y="1731146"/>
            <a:ext cx="10869706" cy="4445817"/>
          </a:xfrm>
        </p:spPr>
        <p:txBody>
          <a:bodyPr>
            <a:normAutofit lnSpcReduction="10000"/>
          </a:bodyPr>
          <a:lstStyle/>
          <a:p>
            <a:pPr algn="ctr">
              <a:buNone/>
              <a:defRPr/>
            </a:pPr>
            <a:r>
              <a:rPr lang="en-US" sz="2800" b="1" dirty="0"/>
              <a:t>Allowed deductions from employees (direct or indirect):</a:t>
            </a:r>
          </a:p>
          <a:p>
            <a:pPr>
              <a:buFont typeface="Wingdings" panose="05000000000000000000" pitchFamily="2" charset="2"/>
              <a:buChar char="ü"/>
              <a:defRPr/>
            </a:pPr>
            <a:r>
              <a:rPr lang="en-US" sz="2800" dirty="0"/>
              <a:t>Written agreement to deduct insurance payments, union dues, retirement plans, organization or PAC contributions, or savings plans </a:t>
            </a:r>
          </a:p>
          <a:p>
            <a:pPr>
              <a:buFont typeface="Wingdings" panose="05000000000000000000" pitchFamily="2" charset="2"/>
              <a:buChar char="ü"/>
              <a:defRPr/>
            </a:pPr>
            <a:r>
              <a:rPr lang="en-US" sz="2800" dirty="0"/>
              <a:t>Up to </a:t>
            </a:r>
            <a:r>
              <a:rPr lang="en-US" sz="2800" u="sng" dirty="0"/>
              <a:t>$50 </a:t>
            </a:r>
            <a:r>
              <a:rPr lang="en-US" sz="2800" dirty="0"/>
              <a:t>for uniform(s), equipment </a:t>
            </a:r>
          </a:p>
          <a:p>
            <a:pPr>
              <a:buFont typeface="Wingdings" panose="05000000000000000000" pitchFamily="2" charset="2"/>
              <a:buChar char="ü"/>
              <a:defRPr/>
            </a:pPr>
            <a:r>
              <a:rPr lang="en-US" sz="2800" dirty="0"/>
              <a:t>Consumables and travel expenses</a:t>
            </a:r>
          </a:p>
          <a:p>
            <a:pPr>
              <a:buFont typeface="Wingdings" panose="05000000000000000000" pitchFamily="2" charset="2"/>
              <a:buChar char="ü"/>
              <a:defRPr/>
            </a:pPr>
            <a:r>
              <a:rPr lang="en-US" sz="2800" dirty="0"/>
              <a:t>Employee voluntarily authorizes the deduction </a:t>
            </a:r>
            <a:r>
              <a:rPr lang="en-US" sz="2800" u="sng" dirty="0"/>
              <a:t>in writing</a:t>
            </a:r>
            <a:r>
              <a:rPr lang="en-US" sz="2800" dirty="0"/>
              <a:t> or held liable in court. Authorization must state the amount deducted each pay period. </a:t>
            </a:r>
          </a:p>
          <a:p>
            <a:pPr marL="0" indent="0">
              <a:buNone/>
              <a:defRPr/>
            </a:pPr>
            <a:endParaRPr lang="en-US" sz="2800"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State law – Deductions from wages 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 www.dli.mn.gov</a:t>
            </a:r>
          </a:p>
        </p:txBody>
      </p:sp>
    </p:spTree>
    <p:extLst>
      <p:ext uri="{BB962C8B-B14F-4D97-AF65-F5344CB8AC3E}">
        <p14:creationId xmlns:p14="http://schemas.microsoft.com/office/powerpoint/2010/main" val="3251903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law – Deductions from wages</a:t>
            </a:r>
          </a:p>
        </p:txBody>
      </p:sp>
      <p:sp>
        <p:nvSpPr>
          <p:cNvPr id="3" name="Content Placeholder 2"/>
          <p:cNvSpPr>
            <a:spLocks noGrp="1"/>
          </p:cNvSpPr>
          <p:nvPr>
            <p:ph idx="1"/>
          </p:nvPr>
        </p:nvSpPr>
        <p:spPr>
          <a:xfrm>
            <a:off x="618836" y="1682151"/>
            <a:ext cx="10446328" cy="4674198"/>
          </a:xfrm>
        </p:spPr>
        <p:txBody>
          <a:bodyPr>
            <a:normAutofit/>
          </a:bodyPr>
          <a:lstStyle/>
          <a:p>
            <a:pPr marL="0" indent="0" algn="ctr">
              <a:buNone/>
              <a:defRPr/>
            </a:pPr>
            <a:r>
              <a:rPr lang="en-US" sz="2800" b="1" dirty="0"/>
              <a:t>	Allowed deductions from employees: (continued)</a:t>
            </a:r>
          </a:p>
          <a:p>
            <a:r>
              <a:rPr lang="en-US" sz="2800" dirty="0"/>
              <a:t>Purchase/loan: authorization required, can be made PRIOR to purchase/loan.</a:t>
            </a:r>
          </a:p>
          <a:p>
            <a:pPr>
              <a:buFont typeface="Wingdings" panose="05000000000000000000" pitchFamily="2" charset="2"/>
              <a:buChar char="ü"/>
              <a:defRPr/>
            </a:pPr>
            <a:r>
              <a:rPr lang="en-US" sz="2800" dirty="0"/>
              <a:t>Deductions cannot bring the employee below the minimum wage.</a:t>
            </a:r>
          </a:p>
          <a:p>
            <a:pPr>
              <a:buFont typeface="Wingdings" panose="05000000000000000000" pitchFamily="2" charset="2"/>
              <a:buChar char="ü"/>
              <a:defRPr/>
            </a:pPr>
            <a:r>
              <a:rPr lang="en-US" sz="2800" dirty="0"/>
              <a:t>The employer </a:t>
            </a:r>
            <a:r>
              <a:rPr lang="en-US" sz="2800" b="1" dirty="0"/>
              <a:t>must</a:t>
            </a:r>
            <a:r>
              <a:rPr lang="en-US" sz="2800" dirty="0"/>
              <a:t> reimburse several types of deductions upon separation.</a:t>
            </a:r>
          </a:p>
          <a:p>
            <a:pPr marL="0" indent="0">
              <a:buNone/>
            </a:pPr>
            <a:endParaRPr lang="en-US" sz="2800"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1/13/2020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State law – Deductions from wages 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 www.dli.mn.gov</a:t>
            </a:r>
          </a:p>
        </p:txBody>
      </p:sp>
    </p:spTree>
    <p:extLst>
      <p:ext uri="{BB962C8B-B14F-4D97-AF65-F5344CB8AC3E}">
        <p14:creationId xmlns:p14="http://schemas.microsoft.com/office/powerpoint/2010/main" val="1503878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Final wages upon separation of employment</a:t>
            </a:r>
          </a:p>
        </p:txBody>
      </p:sp>
      <p:sp>
        <p:nvSpPr>
          <p:cNvPr id="3" name="Content Placeholder 2"/>
          <p:cNvSpPr>
            <a:spLocks noGrp="1"/>
          </p:cNvSpPr>
          <p:nvPr>
            <p:ph idx="1"/>
          </p:nvPr>
        </p:nvSpPr>
        <p:spPr>
          <a:xfrm>
            <a:off x="838200" y="1535501"/>
            <a:ext cx="10515600" cy="4641461"/>
          </a:xfrm>
        </p:spPr>
        <p:txBody>
          <a:bodyPr>
            <a:noAutofit/>
          </a:bodyPr>
          <a:lstStyle/>
          <a:p>
            <a:r>
              <a:rPr lang="en-US" sz="2800" dirty="0"/>
              <a:t>Employees </a:t>
            </a:r>
            <a:r>
              <a:rPr lang="en-US" sz="2800" b="1" dirty="0"/>
              <a:t>terminated, discharged, or fired </a:t>
            </a:r>
            <a:r>
              <a:rPr lang="en-US" sz="2800" dirty="0"/>
              <a:t>are due all wages and commissions within 24 hours of a written demand for payment.</a:t>
            </a:r>
          </a:p>
          <a:p>
            <a:r>
              <a:rPr lang="en-US" sz="2800" dirty="0"/>
              <a:t>For employees who </a:t>
            </a:r>
            <a:r>
              <a:rPr lang="en-US" sz="2800" b="1" dirty="0"/>
              <a:t>voluntarily leave employment</a:t>
            </a:r>
            <a:r>
              <a:rPr lang="en-US" sz="2800" dirty="0"/>
              <a:t>, wages and commissions are due on the next regularly scheduled payday. If the payday is within five days of the last day of work, the employer has up to 20 days to make final payment.</a:t>
            </a:r>
          </a:p>
          <a:p>
            <a:r>
              <a:rPr lang="en-US" sz="2800" b="1" dirty="0"/>
              <a:t>Penalties</a:t>
            </a:r>
            <a:r>
              <a:rPr lang="en-US" sz="2800" dirty="0"/>
              <a:t>: The employer may be liable to pay their former employee’s average daily earnings for up to 15 days the employer is late paying wages.</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Final wage upon separation of employment 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 www.dli.mn.gov</a:t>
            </a:r>
          </a:p>
        </p:txBody>
      </p:sp>
    </p:spTree>
    <p:extLst>
      <p:ext uri="{BB962C8B-B14F-4D97-AF65-F5344CB8AC3E}">
        <p14:creationId xmlns:p14="http://schemas.microsoft.com/office/powerpoint/2010/main" val="10044717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Overtime</a:t>
            </a:r>
          </a:p>
        </p:txBody>
      </p:sp>
      <p:sp>
        <p:nvSpPr>
          <p:cNvPr id="3" name="Content Placeholder 2"/>
          <p:cNvSpPr>
            <a:spLocks noGrp="1"/>
          </p:cNvSpPr>
          <p:nvPr>
            <p:ph idx="1"/>
          </p:nvPr>
        </p:nvSpPr>
        <p:spPr>
          <a:xfrm>
            <a:off x="985962" y="1963972"/>
            <a:ext cx="4102873" cy="3116911"/>
          </a:xfrm>
          <a:ln>
            <a:solidFill>
              <a:schemeClr val="accent1"/>
            </a:solidFill>
          </a:ln>
        </p:spPr>
        <p:txBody>
          <a:bodyPr>
            <a:normAutofit/>
          </a:bodyPr>
          <a:lstStyle/>
          <a:p>
            <a:pPr marL="0" indent="0" algn="ctr">
              <a:buNone/>
            </a:pPr>
            <a:r>
              <a:rPr lang="en-US" sz="2400" b="1" dirty="0"/>
              <a:t>Minnesota law:  Over 48 hours</a:t>
            </a:r>
          </a:p>
          <a:p>
            <a:pPr marL="0" indent="0">
              <a:buNone/>
            </a:pPr>
            <a:r>
              <a:rPr lang="en-US" sz="2400" dirty="0"/>
              <a:t>This is a general guideline that applies in most situations.  DLI refers many overtime cases to the U.S. Department of Labor because the general federal threshold is lower.</a:t>
            </a:r>
          </a:p>
        </p:txBody>
      </p:sp>
      <p:sp>
        <p:nvSpPr>
          <p:cNvPr id="4" name="Content Placeholder 3"/>
          <p:cNvSpPr>
            <a:spLocks noGrp="1"/>
          </p:cNvSpPr>
          <p:nvPr>
            <p:ph sz="half" idx="4294967295"/>
          </p:nvPr>
        </p:nvSpPr>
        <p:spPr>
          <a:xfrm>
            <a:off x="6241774" y="1963972"/>
            <a:ext cx="4230094" cy="3116911"/>
          </a:xfrm>
          <a:ln>
            <a:solidFill>
              <a:schemeClr val="accent1"/>
            </a:solidFill>
          </a:ln>
        </p:spPr>
        <p:txBody>
          <a:bodyPr/>
          <a:lstStyle/>
          <a:p>
            <a:pPr marL="0" indent="0" algn="ctr">
              <a:buNone/>
            </a:pPr>
            <a:r>
              <a:rPr lang="en-US" sz="2400" b="1" dirty="0"/>
              <a:t>Federal law:  Over 40 hours</a:t>
            </a:r>
          </a:p>
          <a:p>
            <a:pPr marL="0" indent="0">
              <a:buNone/>
            </a:pPr>
            <a:r>
              <a:rPr lang="en-US" sz="2400" dirty="0"/>
              <a:t>This is a general guideline that applies in most situations. The U.S. Department of Labor should be contacted for further details.</a:t>
            </a:r>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 </a:t>
            </a:r>
            <a:r>
              <a:rPr kumimoji="0" lang="en-US" sz="1200" b="0" i="0" u="none" strike="noStrike" kern="1200" cap="none" spc="0" normalizeH="0" baseline="0" noProof="0" dirty="0">
                <a:ln>
                  <a:noFill/>
                </a:ln>
                <a:solidFill>
                  <a:srgbClr val="000000"/>
                </a:solidFill>
                <a:effectLst/>
                <a:uLnTx/>
                <a:uFillTx/>
                <a:latin typeface="Calibri"/>
                <a:ea typeface="+mn-ea"/>
                <a:cs typeface="+mn-cs"/>
              </a:rPr>
              <a:t>Overtime</a:t>
            </a:r>
            <a:r>
              <a:rPr kumimoji="0" lang="en-US" sz="1200" b="0" i="0" u="none" strike="noStrike" kern="1200" cap="none" spc="0" normalizeH="0" baseline="0" noProof="0" dirty="0">
                <a:ln>
                  <a:noFill/>
                </a:ln>
                <a:solidFill>
                  <a:srgbClr val="003865"/>
                </a:solidFill>
                <a:effectLst/>
                <a:uLnTx/>
                <a:uFillTx/>
                <a:latin typeface="Calibri"/>
                <a:ea typeface="+mn-ea"/>
                <a:cs typeface="+mn-cs"/>
              </a:rPr>
              <a:t> |</a:t>
            </a:r>
            <a:r>
              <a:rPr kumimoji="0" lang="en-US" sz="1200" b="0" i="0" u="none" strike="noStrike" kern="1200" cap="none" spc="0" normalizeH="0" baseline="0" noProof="0" dirty="0">
                <a:ln>
                  <a:noFill/>
                </a:ln>
                <a:solidFill>
                  <a:srgbClr val="000000"/>
                </a:solidFill>
                <a:effectLst/>
                <a:uLnTx/>
                <a:uFillTx/>
                <a:latin typeface="Calibri"/>
                <a:ea typeface="+mn-ea"/>
                <a:cs typeface="+mn-cs"/>
              </a:rPr>
              <a:t> www.dli.mn.gov</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8424221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6"/>
            <a:ext cx="10515600" cy="813970"/>
          </a:xfrm>
        </p:spPr>
        <p:txBody>
          <a:bodyPr/>
          <a:lstStyle/>
          <a:p>
            <a:pPr algn="ctr"/>
            <a:r>
              <a:rPr lang="en-US" b="1" dirty="0"/>
              <a:t>Overview</a:t>
            </a:r>
          </a:p>
        </p:txBody>
      </p:sp>
      <p:sp>
        <p:nvSpPr>
          <p:cNvPr id="9" name="Content Placeholder 8"/>
          <p:cNvSpPr>
            <a:spLocks noGrp="1"/>
          </p:cNvSpPr>
          <p:nvPr>
            <p:ph idx="1"/>
          </p:nvPr>
        </p:nvSpPr>
        <p:spPr>
          <a:xfrm>
            <a:off x="838200" y="1179096"/>
            <a:ext cx="10515600" cy="4997867"/>
          </a:xfrm>
        </p:spPr>
        <p:txBody>
          <a:bodyPr/>
          <a:lstStyle/>
          <a:p>
            <a:pPr lvl="1"/>
            <a:r>
              <a:rPr lang="en-US" sz="2500" dirty="0"/>
              <a:t>Effective dates of the new laws</a:t>
            </a:r>
          </a:p>
          <a:p>
            <a:pPr lvl="1"/>
            <a:r>
              <a:rPr lang="en-US" sz="2500" dirty="0"/>
              <a:t>New employer responsibilities </a:t>
            </a:r>
          </a:p>
          <a:p>
            <a:pPr lvl="1"/>
            <a:r>
              <a:rPr lang="en-US" sz="2500" dirty="0"/>
              <a:t>Clarification of wages and commissions – what must be paid and when</a:t>
            </a:r>
          </a:p>
          <a:p>
            <a:pPr lvl="1"/>
            <a:r>
              <a:rPr lang="en-US" sz="2500" dirty="0"/>
              <a:t>Retaliation prohibited</a:t>
            </a:r>
          </a:p>
          <a:p>
            <a:pPr lvl="1"/>
            <a:r>
              <a:rPr lang="en-US" sz="2500" dirty="0"/>
              <a:t>Responsible contractor requirements</a:t>
            </a:r>
          </a:p>
          <a:p>
            <a:pPr lvl="1"/>
            <a:r>
              <a:rPr lang="en-US" sz="2500" dirty="0"/>
              <a:t>DLI and Attorney General enforcement authority</a:t>
            </a:r>
          </a:p>
          <a:p>
            <a:pPr lvl="1"/>
            <a:r>
              <a:rPr lang="en-US" sz="2500" dirty="0"/>
              <a:t>Crime of wage theft</a:t>
            </a:r>
          </a:p>
          <a:p>
            <a:pPr lvl="1"/>
            <a:endParaRPr lang="en-US" dirty="0"/>
          </a:p>
        </p:txBody>
      </p:sp>
      <p:sp>
        <p:nvSpPr>
          <p:cNvPr id="7" name="Slide Number Placeholder 6"/>
          <p:cNvSpPr>
            <a:spLocks noGrp="1"/>
          </p:cNvSpPr>
          <p:nvPr>
            <p:ph type="sldNum" sz="quarter" idx="4294967295"/>
          </p:nvPr>
        </p:nvSpPr>
        <p:spPr>
          <a:xfrm>
            <a:off x="10729913" y="6356350"/>
            <a:ext cx="1462087" cy="365125"/>
          </a:xfrm>
        </p:spPr>
        <p:txBody>
          <a:bodyPr/>
          <a:lstStyle/>
          <a:p>
            <a:fld id="{48F63A3B-78C7-47BE-AE5E-E10140E04643}" type="slidenum">
              <a:rPr lang="en-US" smtClean="0"/>
              <a:pPr/>
              <a:t>9</a:t>
            </a:fld>
            <a:endParaRPr lang="en-US" dirty="0"/>
          </a:p>
        </p:txBody>
      </p:sp>
    </p:spTree>
    <p:extLst>
      <p:ext uri="{BB962C8B-B14F-4D97-AF65-F5344CB8AC3E}">
        <p14:creationId xmlns:p14="http://schemas.microsoft.com/office/powerpoint/2010/main" val="4132292399"/>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edited" id="{3EB6AAA5-EF37-4262-A437-9273634D9A6A}" vid="{54EDB881-B502-446F-9D99-D2AB097D7175}"/>
    </a:ext>
  </a:extLst>
</a:theme>
</file>

<file path=ppt/theme/theme2.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edited" id="{3EB6AAA5-EF37-4262-A437-9273634D9A6A}" vid="{54EDB881-B502-446F-9D99-D2AB097D7175}"/>
    </a:ext>
  </a:extLst>
</a:theme>
</file>

<file path=ppt/theme/theme3.xml><?xml version="1.0" encoding="utf-8"?>
<a:theme xmlns:a="http://schemas.openxmlformats.org/drawingml/2006/main" name="2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edited" id="{3EB6AAA5-EF37-4262-A437-9273634D9A6A}" vid="{54EDB881-B502-446F-9D99-D2AB097D717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678B604-9059-4F1C-B8E2-C96A71A964D2}">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Template>
  <TotalTime>917</TotalTime>
  <Words>2316</Words>
  <Application>Microsoft Office PowerPoint</Application>
  <PresentationFormat>Widescreen</PresentationFormat>
  <Paragraphs>252</Paragraphs>
  <Slides>31</Slides>
  <Notes>30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Arial</vt:lpstr>
      <vt:lpstr>Calibri</vt:lpstr>
      <vt:lpstr>Courier New</vt:lpstr>
      <vt:lpstr>NeueHaasGroteskText Std</vt:lpstr>
      <vt:lpstr>Wingdings</vt:lpstr>
      <vt:lpstr>MN.IT</vt:lpstr>
      <vt:lpstr>1_MN.IT</vt:lpstr>
      <vt:lpstr>2_MN.IT</vt:lpstr>
      <vt:lpstr>Minnesota Labor Standards and  the Wage Theft Prevention Act</vt:lpstr>
      <vt:lpstr>Labor Standards Enforced by MN DLI</vt:lpstr>
      <vt:lpstr>Labor Standards/Wage &amp; Hour Agencies in MN</vt:lpstr>
      <vt:lpstr>State law – Hours worked</vt:lpstr>
      <vt:lpstr>State law – Deductions from wages</vt:lpstr>
      <vt:lpstr>State law – Deductions from wages</vt:lpstr>
      <vt:lpstr>Final wages upon separation of employment</vt:lpstr>
      <vt:lpstr>Overtime</vt:lpstr>
      <vt:lpstr>Overview</vt:lpstr>
      <vt:lpstr>Effective dates of the  Wage Theft Prevention Act </vt:lpstr>
      <vt:lpstr>Employee notice</vt:lpstr>
      <vt:lpstr>Employee notice</vt:lpstr>
      <vt:lpstr>Employee notice</vt:lpstr>
      <vt:lpstr>Employee notice</vt:lpstr>
      <vt:lpstr>Employee notice</vt:lpstr>
      <vt:lpstr>Employee notice</vt:lpstr>
      <vt:lpstr>Earnings statements</vt:lpstr>
      <vt:lpstr>Earnings statements</vt:lpstr>
      <vt:lpstr>Recordkeeping</vt:lpstr>
      <vt:lpstr>Recordkeeping</vt:lpstr>
      <vt:lpstr>Recordkeeping</vt:lpstr>
      <vt:lpstr>Clarification of "wages" and "commissions"</vt:lpstr>
      <vt:lpstr>Retaliation prohibited</vt:lpstr>
      <vt:lpstr>Responsible contractor requirements</vt:lpstr>
      <vt:lpstr>DLI enforcement authority</vt:lpstr>
      <vt:lpstr>DLI enforcement authority</vt:lpstr>
      <vt:lpstr>Attorney general enforcement authority</vt:lpstr>
      <vt:lpstr>Criminal wage theft</vt:lpstr>
      <vt:lpstr>Criminal Wage Theft</vt:lpstr>
      <vt:lpstr>Criminal Wage Theft</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Wage Theft Law 2019</dc:title>
  <dc:subject/>
  <dc:creator>Labor Standards, Minnesota Department of Labor and Industry</dc:creator>
  <cp:keywords/>
  <dc:description/>
  <cp:lastModifiedBy>Bridget Johnson</cp:lastModifiedBy>
  <cp:revision>52</cp:revision>
  <cp:lastPrinted>2019-06-19T14:06:05Z</cp:lastPrinted>
  <dcterms:created xsi:type="dcterms:W3CDTF">2017-08-03T20:13:24Z</dcterms:created>
  <dcterms:modified xsi:type="dcterms:W3CDTF">2020-01-14T01:14:16Z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