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41"/>
  </p:notesMasterIdLst>
  <p:handoutMasterIdLst>
    <p:handoutMasterId r:id="rId42"/>
  </p:handoutMasterIdLst>
  <p:sldIdLst>
    <p:sldId id="256" r:id="rId5"/>
    <p:sldId id="998" r:id="rId6"/>
    <p:sldId id="350" r:id="rId7"/>
    <p:sldId id="999" r:id="rId8"/>
    <p:sldId id="997" r:id="rId9"/>
    <p:sldId id="1001" r:id="rId10"/>
    <p:sldId id="339" r:id="rId11"/>
    <p:sldId id="341" r:id="rId12"/>
    <p:sldId id="348" r:id="rId13"/>
    <p:sldId id="349" r:id="rId14"/>
    <p:sldId id="1002" r:id="rId15"/>
    <p:sldId id="1003" r:id="rId16"/>
    <p:sldId id="1008" r:id="rId17"/>
    <p:sldId id="313" r:id="rId18"/>
    <p:sldId id="347" r:id="rId19"/>
    <p:sldId id="1006" r:id="rId20"/>
    <p:sldId id="338" r:id="rId21"/>
    <p:sldId id="1005" r:id="rId22"/>
    <p:sldId id="326" r:id="rId23"/>
    <p:sldId id="327" r:id="rId24"/>
    <p:sldId id="328" r:id="rId25"/>
    <p:sldId id="334" r:id="rId26"/>
    <p:sldId id="325" r:id="rId27"/>
    <p:sldId id="329" r:id="rId28"/>
    <p:sldId id="320" r:id="rId29"/>
    <p:sldId id="270" r:id="rId30"/>
    <p:sldId id="336" r:id="rId31"/>
    <p:sldId id="335" r:id="rId32"/>
    <p:sldId id="312" r:id="rId33"/>
    <p:sldId id="342" r:id="rId34"/>
    <p:sldId id="343" r:id="rId35"/>
    <p:sldId id="344" r:id="rId36"/>
    <p:sldId id="346" r:id="rId37"/>
    <p:sldId id="345" r:id="rId38"/>
    <p:sldId id="323" r:id="rId39"/>
    <p:sldId id="283"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78BE21"/>
    <a:srgbClr val="000000"/>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3" autoAdjust="0"/>
    <p:restoredTop sz="87879" autoAdjust="0"/>
  </p:normalViewPr>
  <p:slideViewPr>
    <p:cSldViewPr snapToGrid="0">
      <p:cViewPr varScale="1">
        <p:scale>
          <a:sx n="83" d="100"/>
          <a:sy n="83" d="100"/>
        </p:scale>
        <p:origin x="610" y="72"/>
      </p:cViewPr>
      <p:guideLst>
        <p:guide orient="horz" pos="2160"/>
        <p:guide pos="3840"/>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3216"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1/24/2024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37B5B6-98CA-4941-8EAE-582701FE14E1}" type="slidenum">
              <a:rPr lang="en-US" smtClean="0"/>
              <a:t>1</a:t>
            </a:fld>
            <a:endParaRPr lang="en-US" dirty="0"/>
          </a:p>
        </p:txBody>
      </p:sp>
    </p:spTree>
    <p:extLst>
      <p:ext uri="{BB962C8B-B14F-4D97-AF65-F5344CB8AC3E}">
        <p14:creationId xmlns:p14="http://schemas.microsoft.com/office/powerpoint/2010/main" val="2508009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3262829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1431632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1355130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00905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4078563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3734075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630773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Shawn</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1203467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18</a:t>
            </a:fld>
            <a:endParaRPr lang="en-US" dirty="0"/>
          </a:p>
        </p:txBody>
      </p:sp>
    </p:spTree>
    <p:extLst>
      <p:ext uri="{BB962C8B-B14F-4D97-AF65-F5344CB8AC3E}">
        <p14:creationId xmlns:p14="http://schemas.microsoft.com/office/powerpoint/2010/main" val="2244954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19</a:t>
            </a:fld>
            <a:endParaRPr lang="en-US" dirty="0"/>
          </a:p>
        </p:txBody>
      </p:sp>
    </p:spTree>
    <p:extLst>
      <p:ext uri="{BB962C8B-B14F-4D97-AF65-F5344CB8AC3E}">
        <p14:creationId xmlns:p14="http://schemas.microsoft.com/office/powerpoint/2010/main" val="3087529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375251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20</a:t>
            </a:fld>
            <a:endParaRPr lang="en-US" dirty="0"/>
          </a:p>
        </p:txBody>
      </p:sp>
    </p:spTree>
    <p:extLst>
      <p:ext uri="{BB962C8B-B14F-4D97-AF65-F5344CB8AC3E}">
        <p14:creationId xmlns:p14="http://schemas.microsoft.com/office/powerpoint/2010/main" val="220538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21</a:t>
            </a:fld>
            <a:endParaRPr lang="en-US" dirty="0"/>
          </a:p>
        </p:txBody>
      </p:sp>
    </p:spTree>
    <p:extLst>
      <p:ext uri="{BB962C8B-B14F-4D97-AF65-F5344CB8AC3E}">
        <p14:creationId xmlns:p14="http://schemas.microsoft.com/office/powerpoint/2010/main" val="1227069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22</a:t>
            </a:fld>
            <a:endParaRPr lang="en-US" dirty="0"/>
          </a:p>
        </p:txBody>
      </p:sp>
    </p:spTree>
    <p:extLst>
      <p:ext uri="{BB962C8B-B14F-4D97-AF65-F5344CB8AC3E}">
        <p14:creationId xmlns:p14="http://schemas.microsoft.com/office/powerpoint/2010/main" val="680706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23</a:t>
            </a:fld>
            <a:endParaRPr lang="en-US" dirty="0"/>
          </a:p>
        </p:txBody>
      </p:sp>
    </p:spTree>
    <p:extLst>
      <p:ext uri="{BB962C8B-B14F-4D97-AF65-F5344CB8AC3E}">
        <p14:creationId xmlns:p14="http://schemas.microsoft.com/office/powerpoint/2010/main" val="37809658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24</a:t>
            </a:fld>
            <a:endParaRPr lang="en-US" dirty="0"/>
          </a:p>
        </p:txBody>
      </p:sp>
    </p:spTree>
    <p:extLst>
      <p:ext uri="{BB962C8B-B14F-4D97-AF65-F5344CB8AC3E}">
        <p14:creationId xmlns:p14="http://schemas.microsoft.com/office/powerpoint/2010/main" val="1048798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25</a:t>
            </a:fld>
            <a:endParaRPr lang="en-US" dirty="0"/>
          </a:p>
        </p:txBody>
      </p:sp>
    </p:spTree>
    <p:extLst>
      <p:ext uri="{BB962C8B-B14F-4D97-AF65-F5344CB8AC3E}">
        <p14:creationId xmlns:p14="http://schemas.microsoft.com/office/powerpoint/2010/main" val="3053792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26</a:t>
            </a:fld>
            <a:endParaRPr lang="en-US" dirty="0"/>
          </a:p>
        </p:txBody>
      </p:sp>
    </p:spTree>
    <p:extLst>
      <p:ext uri="{BB962C8B-B14F-4D97-AF65-F5344CB8AC3E}">
        <p14:creationId xmlns:p14="http://schemas.microsoft.com/office/powerpoint/2010/main" val="3654197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27</a:t>
            </a:fld>
            <a:endParaRPr lang="en-US" dirty="0"/>
          </a:p>
        </p:txBody>
      </p:sp>
    </p:spTree>
    <p:extLst>
      <p:ext uri="{BB962C8B-B14F-4D97-AF65-F5344CB8AC3E}">
        <p14:creationId xmlns:p14="http://schemas.microsoft.com/office/powerpoint/2010/main" val="494054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28</a:t>
            </a:fld>
            <a:endParaRPr lang="en-US" dirty="0"/>
          </a:p>
        </p:txBody>
      </p:sp>
    </p:spTree>
    <p:extLst>
      <p:ext uri="{BB962C8B-B14F-4D97-AF65-F5344CB8AC3E}">
        <p14:creationId xmlns:p14="http://schemas.microsoft.com/office/powerpoint/2010/main" val="4098858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29</a:t>
            </a:fld>
            <a:endParaRPr lang="en-US" dirty="0"/>
          </a:p>
        </p:txBody>
      </p:sp>
    </p:spTree>
    <p:extLst>
      <p:ext uri="{BB962C8B-B14F-4D97-AF65-F5344CB8AC3E}">
        <p14:creationId xmlns:p14="http://schemas.microsoft.com/office/powerpoint/2010/main" val="256556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4177221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30</a:t>
            </a:fld>
            <a:endParaRPr lang="en-US" dirty="0"/>
          </a:p>
        </p:txBody>
      </p:sp>
    </p:spTree>
    <p:extLst>
      <p:ext uri="{BB962C8B-B14F-4D97-AF65-F5344CB8AC3E}">
        <p14:creationId xmlns:p14="http://schemas.microsoft.com/office/powerpoint/2010/main" val="33276132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31</a:t>
            </a:fld>
            <a:endParaRPr lang="en-US" dirty="0"/>
          </a:p>
        </p:txBody>
      </p:sp>
    </p:spTree>
    <p:extLst>
      <p:ext uri="{BB962C8B-B14F-4D97-AF65-F5344CB8AC3E}">
        <p14:creationId xmlns:p14="http://schemas.microsoft.com/office/powerpoint/2010/main" val="660496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32</a:t>
            </a:fld>
            <a:endParaRPr lang="en-US" dirty="0"/>
          </a:p>
        </p:txBody>
      </p:sp>
    </p:spTree>
    <p:extLst>
      <p:ext uri="{BB962C8B-B14F-4D97-AF65-F5344CB8AC3E}">
        <p14:creationId xmlns:p14="http://schemas.microsoft.com/office/powerpoint/2010/main" val="37938453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33</a:t>
            </a:fld>
            <a:endParaRPr lang="en-US" dirty="0"/>
          </a:p>
        </p:txBody>
      </p:sp>
    </p:spTree>
    <p:extLst>
      <p:ext uri="{BB962C8B-B14F-4D97-AF65-F5344CB8AC3E}">
        <p14:creationId xmlns:p14="http://schemas.microsoft.com/office/powerpoint/2010/main" val="3375478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34</a:t>
            </a:fld>
            <a:endParaRPr lang="en-US" dirty="0"/>
          </a:p>
        </p:txBody>
      </p:sp>
    </p:spTree>
    <p:extLst>
      <p:ext uri="{BB962C8B-B14F-4D97-AF65-F5344CB8AC3E}">
        <p14:creationId xmlns:p14="http://schemas.microsoft.com/office/powerpoint/2010/main" val="30157813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35</a:t>
            </a:fld>
            <a:endParaRPr lang="en-US" dirty="0"/>
          </a:p>
        </p:txBody>
      </p:sp>
    </p:spTree>
    <p:extLst>
      <p:ext uri="{BB962C8B-B14F-4D97-AF65-F5344CB8AC3E}">
        <p14:creationId xmlns:p14="http://schemas.microsoft.com/office/powerpoint/2010/main" val="10224112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36</a:t>
            </a:fld>
            <a:endParaRPr lang="en-US" dirty="0"/>
          </a:p>
        </p:txBody>
      </p:sp>
    </p:spTree>
    <p:extLst>
      <p:ext uri="{BB962C8B-B14F-4D97-AF65-F5344CB8AC3E}">
        <p14:creationId xmlns:p14="http://schemas.microsoft.com/office/powerpoint/2010/main" val="63081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54970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37B5B6-98CA-4941-8EAE-582701FE14E1}" type="slidenum">
              <a:rPr lang="en-US" smtClean="0"/>
              <a:t>5</a:t>
            </a:fld>
            <a:endParaRPr lang="en-US" dirty="0"/>
          </a:p>
        </p:txBody>
      </p:sp>
    </p:spTree>
    <p:extLst>
      <p:ext uri="{BB962C8B-B14F-4D97-AF65-F5344CB8AC3E}">
        <p14:creationId xmlns:p14="http://schemas.microsoft.com/office/powerpoint/2010/main" val="290248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37B5B6-98CA-4941-8EAE-582701FE14E1}" type="slidenum">
              <a:rPr lang="en-US" smtClean="0"/>
              <a:t>6</a:t>
            </a:fld>
            <a:endParaRPr lang="en-US" dirty="0"/>
          </a:p>
        </p:txBody>
      </p:sp>
    </p:spTree>
    <p:extLst>
      <p:ext uri="{BB962C8B-B14F-4D97-AF65-F5344CB8AC3E}">
        <p14:creationId xmlns:p14="http://schemas.microsoft.com/office/powerpoint/2010/main" val="304070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774169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623044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809862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1" name="Picture Placeholder 4" descr="Minnesota logo"/>
          <p:cNvPicPr>
            <a:picLocks noChangeAspect="1"/>
          </p:cNvPicPr>
          <p:nvPr userDrawn="1"/>
        </p:nvPicPr>
        <p:blipFill>
          <a:blip r:embed="rId2" cstate="print">
            <a:extLst>
              <a:ext uri="{28A0092B-C50C-407E-A947-70E740481C1C}">
                <a14:useLocalDpi xmlns:a14="http://schemas.microsoft.com/office/drawing/2010/main" val="0"/>
              </a:ext>
            </a:extLst>
          </a:blip>
          <a:srcRect t="7200" b="7200"/>
          <a:stretch>
            <a:fillRect/>
          </a:stretch>
        </p:blipFill>
        <p:spPr>
          <a:xfrm>
            <a:off x="464311" y="5737229"/>
            <a:ext cx="3592534" cy="996178"/>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dirty="0"/>
              <a:t>Optional Tagline Goes Here | mn.gov/websiteurl</a:t>
            </a:r>
          </a:p>
        </p:txBody>
      </p:sp>
      <p:pic>
        <p:nvPicPr>
          <p:cNvPr id="8" name="Picture 7"/>
          <p:cNvPicPr>
            <a:picLocks noChangeAspect="1"/>
          </p:cNvPicPr>
          <p:nvPr userDrawn="1"/>
        </p:nvPicPr>
        <p:blipFill>
          <a:blip r:embed="rId3"/>
          <a:stretch>
            <a:fillRect/>
          </a:stretch>
        </p:blipFill>
        <p:spPr>
          <a:xfrm>
            <a:off x="118805" y="5815510"/>
            <a:ext cx="4553679" cy="700293"/>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Here | mn.gov/</a:t>
            </a:r>
            <a:r>
              <a:rPr lang="en-US" dirty="0" err="1"/>
              <a:t>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7283280" y="399448"/>
            <a:ext cx="4553679" cy="700293"/>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stretch>
            <a:fillRect/>
          </a:stretch>
        </p:blipFill>
        <p:spPr>
          <a:xfrm>
            <a:off x="7313425" y="329110"/>
            <a:ext cx="4553679" cy="700293"/>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Optional Tagline Goes Here | mn.gov/websiteurl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stretch>
            <a:fillRect/>
          </a:stretch>
        </p:blipFill>
        <p:spPr>
          <a:xfrm>
            <a:off x="6871298" y="475543"/>
            <a:ext cx="4553679" cy="700293"/>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Optional Tagline Goes Here | mn.gov/websiteurl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898726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823F60-3A26-4E30-A396-6EB486DDA5A1}" type="datetime1">
              <a:rPr lang="en-US" smtClean="0"/>
              <a:t>1/24/2024</a:t>
            </a:fld>
            <a:endParaRPr lang="en-US" dirty="0"/>
          </a:p>
        </p:txBody>
      </p:sp>
      <p:sp>
        <p:nvSpPr>
          <p:cNvPr id="5" name="Footer Placeholder 4"/>
          <p:cNvSpPr>
            <a:spLocks noGrp="1"/>
          </p:cNvSpPr>
          <p:nvPr>
            <p:ph type="ftr" sz="quarter" idx="11"/>
          </p:nvPr>
        </p:nvSpPr>
        <p:spPr/>
        <p:txBody>
          <a:body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7257C600-91CA-4088-8647-F41A51F3E895}"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3037788"/>
            <a:ext cx="12191999" cy="1188823"/>
          </a:xfrm>
          <a:prstGeom prst="rect">
            <a:avLst/>
          </a:prstGeom>
        </p:spPr>
      </p:pic>
      <p:sp>
        <p:nvSpPr>
          <p:cNvPr id="2" name="Title 1"/>
          <p:cNvSpPr>
            <a:spLocks noGrp="1"/>
          </p:cNvSpPr>
          <p:nvPr>
            <p:ph type="ctrTitle"/>
          </p:nvPr>
        </p:nvSpPr>
        <p:spPr>
          <a:xfrm>
            <a:off x="1523999" y="1611763"/>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3999" y="4366701"/>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3"/>
          <a:stretch>
            <a:fillRect/>
          </a:stretch>
        </p:blipFill>
        <p:spPr>
          <a:xfrm>
            <a:off x="580767" y="899956"/>
            <a:ext cx="11038930" cy="1910584"/>
          </a:xfrm>
          <a:prstGeom prst="rect">
            <a:avLst/>
          </a:prstGeom>
        </p:spPr>
      </p:pic>
      <p:pic>
        <p:nvPicPr>
          <p:cNvPr id="10" name="Picture 9"/>
          <p:cNvPicPr>
            <a:picLocks noChangeAspect="1"/>
          </p:cNvPicPr>
          <p:nvPr userDrawn="1"/>
        </p:nvPicPr>
        <p:blipFill>
          <a:blip r:embed="rId4"/>
          <a:stretch>
            <a:fillRect/>
          </a:stretch>
        </p:blipFill>
        <p:spPr>
          <a:xfrm>
            <a:off x="-1058" y="4211319"/>
            <a:ext cx="12193057" cy="121931"/>
          </a:xfrm>
          <a:prstGeom prst="rect">
            <a:avLst/>
          </a:prstGeom>
        </p:spPr>
      </p:pic>
    </p:spTree>
    <p:extLst>
      <p:ext uri="{BB962C8B-B14F-4D97-AF65-F5344CB8AC3E}">
        <p14:creationId xmlns:p14="http://schemas.microsoft.com/office/powerpoint/2010/main" val="295884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Here | mn.gov/websiteurl</a:t>
            </a:r>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7" r:id="rId1"/>
    <p:sldLayoutId id="2147483795" r:id="rId2"/>
    <p:sldLayoutId id="2147483711" r:id="rId3"/>
    <p:sldLayoutId id="2147483712" r:id="rId4"/>
    <p:sldLayoutId id="2147483790" r:id="rId5"/>
    <p:sldLayoutId id="2147483789" r:id="rId6"/>
    <p:sldLayoutId id="2147483714" r:id="rId7"/>
    <p:sldLayoutId id="2147483738" r:id="rId8"/>
    <p:sldLayoutId id="2147483739" r:id="rId9"/>
    <p:sldLayoutId id="2147483780" r:id="rId10"/>
    <p:sldLayoutId id="2147483773" r:id="rId11"/>
    <p:sldLayoutId id="2147483800" r:id="rId12"/>
    <p:sldLayoutId id="2147483688" r:id="rId13"/>
    <p:sldLayoutId id="2147483801" r:id="rId14"/>
    <p:sldLayoutId id="2147483802" r:id="rId15"/>
    <p:sldLayoutId id="2147483803" r:id="rId16"/>
    <p:sldLayoutId id="2147483744" r:id="rId17"/>
    <p:sldLayoutId id="2147483793" r:id="rId18"/>
    <p:sldLayoutId id="2147483772" r:id="rId19"/>
    <p:sldLayoutId id="2147483767" r:id="rId20"/>
    <p:sldLayoutId id="2147483769" r:id="rId21"/>
    <p:sldLayoutId id="2147483771" r:id="rId22"/>
    <p:sldLayoutId id="2147483770" r:id="rId23"/>
    <p:sldLayoutId id="2147483732" r:id="rId24"/>
    <p:sldLayoutId id="2147483794" r:id="rId25"/>
    <p:sldLayoutId id="2147483733" r:id="rId26"/>
    <p:sldLayoutId id="2147483747" r:id="rId27"/>
    <p:sldLayoutId id="2147483818" r:id="rId28"/>
    <p:sldLayoutId id="2147483805" r:id="rId29"/>
    <p:sldLayoutId id="2147483806" r:id="rId30"/>
    <p:sldLayoutId id="2147483750" r:id="rId31"/>
    <p:sldLayoutId id="2147483765" r:id="rId32"/>
    <p:sldLayoutId id="2147483781" r:id="rId33"/>
    <p:sldLayoutId id="2147483809" r:id="rId34"/>
    <p:sldLayoutId id="2147483808" r:id="rId35"/>
    <p:sldLayoutId id="2147483807" r:id="rId36"/>
    <p:sldLayoutId id="2147483819" r:id="rId37"/>
    <p:sldLayoutId id="2147483754" r:id="rId38"/>
    <p:sldLayoutId id="2147483755" r:id="rId39"/>
    <p:sldLayoutId id="2147483759" r:id="rId40"/>
    <p:sldLayoutId id="2147483753" r:id="rId41"/>
    <p:sldLayoutId id="2147483763" r:id="rId42"/>
    <p:sldLayoutId id="2147483762" r:id="rId43"/>
    <p:sldLayoutId id="2147483758" r:id="rId44"/>
    <p:sldLayoutId id="2147483756" r:id="rId45"/>
    <p:sldLayoutId id="2147483798" r:id="rId46"/>
    <p:sldLayoutId id="2147483797" r:id="rId47"/>
    <p:sldLayoutId id="2147483820" r:id="rId48"/>
    <p:sldLayoutId id="2147483821" r:id="rId4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ohe.state.mn.us/mPg.cfm?pageID=194"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ohe.state.mn.us/mPg.cfm?PageID=138"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ohe.state.mn.us/mPg.cfm?PageID=194"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s://www.ohe.state.mn.us/sPages/stateGrantSchools.cf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ohe.state.mn.us/mPg.cfm?PageID=138"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ohe.state.mn.us/mPg.cfm?pageID=1509"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ohe.state.mn.us/mPg.cfm?pageID=97"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ohe.state.mn.us/mPg.cfm?pageID=140"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ohe.state.mn.us/mPg.cfm?pageID=2491"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ohe.state.mn.us/mPg.cfm?PageID=145"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ohe.state.mn.us/mPg.cfm?PageID=149"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studentaid.ed.gov/sa/eligibility/intellectual-disabilities#minnesota"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hyperlink" Target="http://www.ohe.state.mn.us/mPg.cfm?pageID=2295"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ohe.state.mn.us/mPg.cfm?PageID=2248"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www.ohe.state.mn.us/mPg.cfm?pageID=2508"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ohe.state.mn.us/sPages/FTG.cfm"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www.ohe.state.mn.us/mPg.cfm?pageID=1958"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ohe.state.mn.u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www.ohe.state.mn.us/mPg.cfm?pageID=2592"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ohe.state.mn.us/mPg.cfm?pageID=2590"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www.ohe.state.mn.us/mPg.cfm?PageID=194"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5" Type="http://schemas.openxmlformats.org/officeDocument/2006/relationships/hyperlink" Target="https://www.ohe.state.mn.us/mPg.cfm?pageID=2065#instructions" TargetMode="External"/><Relationship Id="rId4" Type="http://schemas.openxmlformats.org/officeDocument/2006/relationships/hyperlink" Target="https://studentaid.gov/h/apply-for-aid/fafsa"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ohe.state.mn.us/mPg.cfm?pageID=891"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revisor.mn.gov/bills/text.php?number=HF2073&amp;version=4&amp;session=ls93&amp;session_year=2023&amp;session_number=0"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revisor.mn.gov/laws/2023/0/Session+Law/Chapter/44/"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cs typeface="Arial" panose="020B0604020202020204" pitchFamily="34" charset="0"/>
              </a:rPr>
              <a:t>State Financial Aid Programs</a:t>
            </a:r>
          </a:p>
        </p:txBody>
      </p:sp>
      <p:sp>
        <p:nvSpPr>
          <p:cNvPr id="3" name="Subtitle 2"/>
          <p:cNvSpPr>
            <a:spLocks noGrp="1"/>
          </p:cNvSpPr>
          <p:nvPr>
            <p:ph type="subTitle" idx="1"/>
          </p:nvPr>
        </p:nvSpPr>
        <p:spPr/>
        <p:txBody>
          <a:bodyPr>
            <a:normAutofit/>
          </a:bodyPr>
          <a:lstStyle/>
          <a:p>
            <a:r>
              <a:rPr lang="en-US" dirty="0">
                <a:cs typeface="Arial" panose="020B0604020202020204" pitchFamily="34" charset="0"/>
              </a:rPr>
              <a:t>Financial Aid for Non-Financial Aid Professionals 		 Spring 2024</a:t>
            </a:r>
          </a:p>
          <a:p>
            <a:r>
              <a:rPr lang="en-US" dirty="0">
                <a:cs typeface="Arial" panose="020B0604020202020204" pitchFamily="34" charset="0"/>
              </a:rPr>
              <a:t>Shawn Reynolds – State Program Administrator</a:t>
            </a:r>
          </a:p>
        </p:txBody>
      </p:sp>
    </p:spTree>
    <p:extLst>
      <p:ext uri="{BB962C8B-B14F-4D97-AF65-F5344CB8AC3E}">
        <p14:creationId xmlns:p14="http://schemas.microsoft.com/office/powerpoint/2010/main" val="2261591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for Aid Administration</a:t>
            </a:r>
          </a:p>
        </p:txBody>
      </p:sp>
      <p:sp>
        <p:nvSpPr>
          <p:cNvPr id="3" name="Content Placeholder 2"/>
          <p:cNvSpPr>
            <a:spLocks noGrp="1"/>
          </p:cNvSpPr>
          <p:nvPr>
            <p:ph idx="1"/>
          </p:nvPr>
        </p:nvSpPr>
        <p:spPr>
          <a:xfrm>
            <a:off x="414337" y="1566863"/>
            <a:ext cx="11363325" cy="4972049"/>
          </a:xfrm>
        </p:spPr>
        <p:txBody>
          <a:bodyPr>
            <a:normAutofit fontScale="92500" lnSpcReduction="10000"/>
          </a:bodyPr>
          <a:lstStyle/>
          <a:p>
            <a:pPr marL="0" indent="0">
              <a:buNone/>
            </a:pPr>
            <a:r>
              <a:rPr lang="en-US" b="1" dirty="0"/>
              <a:t>Centralized</a:t>
            </a:r>
            <a:r>
              <a:rPr lang="en-US" dirty="0"/>
              <a:t>: OHE determines if the applicant meets the eligibility criteria and if eligible, the amount to be awarded, communicates award eligibility via an award notice and disburses the funds. Examples – MN Dream Act, Student Teacher Grants</a:t>
            </a:r>
          </a:p>
          <a:p>
            <a:pPr marL="0" indent="0">
              <a:buNone/>
            </a:pPr>
            <a:r>
              <a:rPr lang="en-US" b="1" dirty="0"/>
              <a:t>Decentralized</a:t>
            </a:r>
            <a:r>
              <a:rPr lang="en-US" dirty="0"/>
              <a:t>: An intermediary (e.g., a higher education institution) will determine whether the applicant meets eligibility requirements as well as award amounts. In a decentralized scenario the Institution submits a roster for payment to OHE who then disburses payments to the Institution.  MN State Grant, Post-Secondary Childcare Grant, MN Work-Study </a:t>
            </a:r>
          </a:p>
          <a:p>
            <a:pPr marL="0" indent="0">
              <a:lnSpc>
                <a:spcPct val="120000"/>
              </a:lnSpc>
              <a:spcBef>
                <a:spcPts val="0"/>
              </a:spcBef>
              <a:spcAft>
                <a:spcPts val="0"/>
              </a:spcAft>
              <a:buNone/>
            </a:pPr>
            <a:r>
              <a:rPr lang="en-US" dirty="0"/>
              <a:t>In the decentralized scenario, additional steps are needed to ensure: </a:t>
            </a:r>
          </a:p>
          <a:p>
            <a:pPr lvl="1">
              <a:lnSpc>
                <a:spcPct val="120000"/>
              </a:lnSpc>
              <a:spcBef>
                <a:spcPts val="0"/>
              </a:spcBef>
              <a:spcAft>
                <a:spcPts val="0"/>
              </a:spcAft>
            </a:pPr>
            <a:r>
              <a:rPr lang="en-US" dirty="0"/>
              <a:t>Institution has properly applied eligibility and awarding rules. </a:t>
            </a:r>
          </a:p>
          <a:p>
            <a:pPr lvl="1">
              <a:lnSpc>
                <a:spcPct val="120000"/>
              </a:lnSpc>
              <a:spcBef>
                <a:spcPts val="0"/>
              </a:spcBef>
              <a:spcAft>
                <a:spcPts val="0"/>
              </a:spcAft>
            </a:pPr>
            <a:r>
              <a:rPr lang="en-US" dirty="0"/>
              <a:t>Awards can be held due to Child Support delinquency, SELF Loan defaults, and/or other conditions. </a:t>
            </a:r>
          </a:p>
          <a:p>
            <a:pPr lvl="1">
              <a:lnSpc>
                <a:spcPct val="120000"/>
              </a:lnSpc>
              <a:spcBef>
                <a:spcPts val="0"/>
              </a:spcBef>
              <a:spcAft>
                <a:spcPts val="0"/>
              </a:spcAft>
            </a:pPr>
            <a:r>
              <a:rPr lang="en-US" dirty="0"/>
              <a:t>OHE communicates rejected and accepted award/payments to the Institution. </a:t>
            </a:r>
          </a:p>
          <a:p>
            <a:pPr lvl="1">
              <a:lnSpc>
                <a:spcPct val="120000"/>
              </a:lnSpc>
              <a:spcBef>
                <a:spcPts val="0"/>
              </a:spcBef>
              <a:spcAft>
                <a:spcPts val="0"/>
              </a:spcAft>
            </a:pPr>
            <a:r>
              <a:rPr lang="en-US" dirty="0"/>
              <a:t>The Institution requests funds from OHE, distributes awards to recipients properly</a:t>
            </a:r>
          </a:p>
          <a:p>
            <a:pPr lvl="1">
              <a:lnSpc>
                <a:spcPct val="120000"/>
              </a:lnSpc>
              <a:spcBef>
                <a:spcPts val="0"/>
              </a:spcBef>
              <a:spcAft>
                <a:spcPts val="0"/>
              </a:spcAft>
            </a:pPr>
            <a:r>
              <a:rPr lang="en-US" dirty="0"/>
              <a:t>Reporting and reconciliation for proper management of funds occurs. </a:t>
            </a:r>
          </a:p>
          <a:p>
            <a:pPr marL="457200" lvl="1" indent="0">
              <a:lnSpc>
                <a:spcPct val="120000"/>
              </a:lnSpc>
              <a:spcBef>
                <a:spcPts val="0"/>
              </a:spcBef>
              <a:spcAft>
                <a:spcPts val="0"/>
              </a:spcAft>
              <a:buNone/>
            </a:pPr>
            <a:r>
              <a:rPr lang="en-US" dirty="0"/>
              <a:t> </a:t>
            </a:r>
          </a:p>
        </p:txBody>
      </p:sp>
      <p:sp>
        <p:nvSpPr>
          <p:cNvPr id="4" name="Slide Number Placeholder 3"/>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271461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Eligibility - MN Residency </a:t>
            </a:r>
          </a:p>
        </p:txBody>
      </p:sp>
      <p:sp>
        <p:nvSpPr>
          <p:cNvPr id="3" name="Content Placeholder 2"/>
          <p:cNvSpPr>
            <a:spLocks noGrp="1"/>
          </p:cNvSpPr>
          <p:nvPr>
            <p:ph idx="1"/>
          </p:nvPr>
        </p:nvSpPr>
        <p:spPr>
          <a:xfrm>
            <a:off x="390525" y="1428750"/>
            <a:ext cx="11363325" cy="4972049"/>
          </a:xfrm>
        </p:spPr>
        <p:txBody>
          <a:bodyPr>
            <a:normAutofit/>
          </a:bodyPr>
          <a:lstStyle/>
          <a:p>
            <a:pPr>
              <a:lnSpc>
                <a:spcPct val="90000"/>
              </a:lnSpc>
              <a:defRPr/>
            </a:pPr>
            <a:r>
              <a:rPr lang="en-US" sz="2400" dirty="0">
                <a:ea typeface="ＭＳ Ｐゴシック"/>
                <a:cs typeface="ＭＳ Ｐゴシック"/>
              </a:rPr>
              <a:t>Meet </a:t>
            </a:r>
            <a:r>
              <a:rPr lang="en-US" sz="2400" dirty="0">
                <a:solidFill>
                  <a:srgbClr val="92D050"/>
                </a:solidFill>
                <a:ea typeface="ＭＳ Ｐゴシック"/>
                <a:cs typeface="ＭＳ Ｐゴシック"/>
              </a:rPr>
              <a:t>ONE</a:t>
            </a:r>
            <a:r>
              <a:rPr lang="en-US" sz="2400" dirty="0">
                <a:solidFill>
                  <a:srgbClr val="FF0000"/>
                </a:solidFill>
                <a:ea typeface="ＭＳ Ｐゴシック"/>
                <a:cs typeface="ＭＳ Ｐゴシック"/>
              </a:rPr>
              <a:t> </a:t>
            </a:r>
            <a:r>
              <a:rPr lang="en-US" sz="2400" dirty="0">
                <a:ea typeface="ＭＳ Ｐゴシック"/>
                <a:cs typeface="ＭＳ Ｐゴシック"/>
              </a:rPr>
              <a:t>of the following criteria:</a:t>
            </a:r>
          </a:p>
          <a:p>
            <a:pPr lvl="1">
              <a:lnSpc>
                <a:spcPct val="90000"/>
              </a:lnSpc>
              <a:defRPr/>
            </a:pPr>
            <a:r>
              <a:rPr lang="en-US" dirty="0">
                <a:ea typeface="ＭＳ Ｐゴシック"/>
              </a:rPr>
              <a:t>Student who graduated from MN high school while </a:t>
            </a:r>
            <a:r>
              <a:rPr lang="en-US" u="sng" dirty="0">
                <a:ea typeface="ＭＳ Ｐゴシック"/>
              </a:rPr>
              <a:t>residing</a:t>
            </a:r>
            <a:r>
              <a:rPr lang="en-US" dirty="0">
                <a:ea typeface="ＭＳ Ｐゴシック"/>
              </a:rPr>
              <a:t> in MN (must be physically attending college in MN if residing in another state*); </a:t>
            </a:r>
            <a:r>
              <a:rPr lang="en-US" dirty="0">
                <a:solidFill>
                  <a:srgbClr val="92D050"/>
                </a:solidFill>
                <a:ea typeface="ＭＳ Ｐゴシック"/>
              </a:rPr>
              <a:t>OR</a:t>
            </a:r>
          </a:p>
          <a:p>
            <a:pPr lvl="1">
              <a:lnSpc>
                <a:spcPct val="90000"/>
              </a:lnSpc>
              <a:defRPr/>
            </a:pPr>
            <a:r>
              <a:rPr lang="en-US" dirty="0">
                <a:ea typeface="ＭＳ Ｐゴシック"/>
              </a:rPr>
              <a:t>Student who earned GED in MN after </a:t>
            </a:r>
            <a:r>
              <a:rPr lang="en-US" u="sng" dirty="0">
                <a:ea typeface="ＭＳ Ｐゴシック"/>
              </a:rPr>
              <a:t>residing</a:t>
            </a:r>
            <a:r>
              <a:rPr lang="en-US" dirty="0">
                <a:ea typeface="ＭＳ Ｐゴシック"/>
              </a:rPr>
              <a:t> in MN for one year;</a:t>
            </a:r>
            <a:r>
              <a:rPr lang="en-US" dirty="0">
                <a:solidFill>
                  <a:srgbClr val="FF0000"/>
                </a:solidFill>
                <a:ea typeface="ＭＳ Ｐゴシック"/>
              </a:rPr>
              <a:t> </a:t>
            </a:r>
            <a:r>
              <a:rPr lang="en-US" dirty="0">
                <a:solidFill>
                  <a:srgbClr val="92D050"/>
                </a:solidFill>
                <a:ea typeface="ＭＳ Ｐゴシック"/>
              </a:rPr>
              <a:t>OR</a:t>
            </a:r>
          </a:p>
          <a:p>
            <a:pPr lvl="1">
              <a:lnSpc>
                <a:spcPct val="90000"/>
              </a:lnSpc>
              <a:defRPr/>
            </a:pPr>
            <a:r>
              <a:rPr lang="en-US" dirty="0">
                <a:ea typeface="ＭＳ Ｐゴシック"/>
              </a:rPr>
              <a:t>Dependent student whose parents </a:t>
            </a:r>
            <a:r>
              <a:rPr lang="en-US" u="sng" dirty="0">
                <a:ea typeface="ＭＳ Ｐゴシック"/>
              </a:rPr>
              <a:t>resided</a:t>
            </a:r>
            <a:r>
              <a:rPr lang="en-US" dirty="0">
                <a:ea typeface="ＭＳ Ｐゴシック"/>
              </a:rPr>
              <a:t> in MN when FAFSA completed; </a:t>
            </a:r>
            <a:r>
              <a:rPr lang="en-US" dirty="0">
                <a:solidFill>
                  <a:srgbClr val="92D050"/>
                </a:solidFill>
                <a:ea typeface="ＭＳ Ｐゴシック"/>
              </a:rPr>
              <a:t>OR</a:t>
            </a:r>
          </a:p>
          <a:p>
            <a:pPr lvl="1">
              <a:lnSpc>
                <a:spcPct val="90000"/>
              </a:lnSpc>
              <a:defRPr/>
            </a:pPr>
            <a:r>
              <a:rPr lang="en-US" dirty="0">
                <a:ea typeface="ＭＳ Ｐゴシック"/>
              </a:rPr>
              <a:t>Student who </a:t>
            </a:r>
            <a:r>
              <a:rPr lang="en-US" u="sng" dirty="0">
                <a:ea typeface="ＭＳ Ｐゴシック"/>
              </a:rPr>
              <a:t>resided</a:t>
            </a:r>
            <a:r>
              <a:rPr lang="en-US" dirty="0">
                <a:ea typeface="ＭＳ Ｐゴシック"/>
              </a:rPr>
              <a:t> in MN for 12 consecutive months without being enrolled for 6 or more credits in any term (doesn’t have to be 1</a:t>
            </a:r>
            <a:r>
              <a:rPr lang="en-US" baseline="30000" dirty="0">
                <a:ea typeface="ＭＳ Ｐゴシック"/>
              </a:rPr>
              <a:t>st</a:t>
            </a:r>
            <a:r>
              <a:rPr lang="en-US" dirty="0">
                <a:ea typeface="ＭＳ Ｐゴシック"/>
              </a:rPr>
              <a:t> 12 months in MN)</a:t>
            </a:r>
          </a:p>
          <a:p>
            <a:pPr marL="0" indent="0">
              <a:buFont typeface="Arial"/>
              <a:buNone/>
              <a:defRPr/>
            </a:pPr>
            <a:r>
              <a:rPr lang="en-US" sz="2400" dirty="0">
                <a:ea typeface="ＭＳ Ｐゴシック"/>
                <a:cs typeface="ＭＳ Ｐゴシック"/>
              </a:rPr>
              <a:t>*</a:t>
            </a:r>
            <a:r>
              <a:rPr lang="en-US" sz="1600" dirty="0">
                <a:ea typeface="ＭＳ Ｐゴシック"/>
                <a:cs typeface="ＭＳ Ｐゴシック"/>
              </a:rPr>
              <a:t>Restriction on distance education applies ONLY if graduating from a MN high school is the ONLY way a student can establish MN residency</a:t>
            </a:r>
            <a:endParaRPr lang="en-US" sz="2400" dirty="0">
              <a:ea typeface="ＭＳ Ｐゴシック"/>
              <a:cs typeface="ＭＳ Ｐゴシック"/>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959534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MN Residency </a:t>
            </a:r>
          </a:p>
        </p:txBody>
      </p:sp>
      <p:sp>
        <p:nvSpPr>
          <p:cNvPr id="3" name="Content Placeholder 2"/>
          <p:cNvSpPr>
            <a:spLocks noGrp="1"/>
          </p:cNvSpPr>
          <p:nvPr>
            <p:ph idx="1"/>
          </p:nvPr>
        </p:nvSpPr>
        <p:spPr>
          <a:xfrm>
            <a:off x="390525" y="1428750"/>
            <a:ext cx="11363325" cy="4972049"/>
          </a:xfrm>
        </p:spPr>
        <p:txBody>
          <a:bodyPr>
            <a:normAutofit fontScale="92500" lnSpcReduction="20000"/>
          </a:bodyPr>
          <a:lstStyle/>
          <a:p>
            <a:r>
              <a:rPr lang="en-US" altLang="en-US" sz="2200" dirty="0">
                <a:ea typeface="ＭＳ Ｐゴシック" panose="020B0600070205080204" pitchFamily="34" charset="-128"/>
              </a:rPr>
              <a:t>A member (or spouse or dependent of) of the armed forces of the U.S. stationed in MN on active federal military service as defined in MS 190.05, </a:t>
            </a:r>
            <a:r>
              <a:rPr lang="en-US" altLang="en-US" sz="2200" dirty="0" err="1">
                <a:ea typeface="ＭＳ Ｐゴシック" panose="020B0600070205080204" pitchFamily="34" charset="-128"/>
              </a:rPr>
              <a:t>Subd</a:t>
            </a:r>
            <a:r>
              <a:rPr lang="en-US" altLang="en-US" sz="2200" dirty="0">
                <a:ea typeface="ＭＳ Ｐゴシック" panose="020B0600070205080204" pitchFamily="34" charset="-128"/>
              </a:rPr>
              <a:t>. 5c; or</a:t>
            </a:r>
          </a:p>
          <a:p>
            <a:r>
              <a:rPr lang="en-US" altLang="en-US" sz="2200" dirty="0">
                <a:ea typeface="ＭＳ Ｐゴシック" panose="020B0600070205080204" pitchFamily="34" charset="-128"/>
              </a:rPr>
              <a:t>A spouse or dependent of a veteran who meets the residency requirement; or</a:t>
            </a:r>
          </a:p>
          <a:p>
            <a:r>
              <a:rPr lang="en-US" altLang="en-US" sz="2200" dirty="0">
                <a:ea typeface="ＭＳ Ｐゴシック" panose="020B0600070205080204" pitchFamily="34" charset="-128"/>
              </a:rPr>
              <a:t>A person (or spouse of) who relocated to MN from an area that is declared a presidential disaster area within the preceding 12 months, if the disaster interrupted the person’s postsecondary education; or</a:t>
            </a:r>
          </a:p>
          <a:p>
            <a:r>
              <a:rPr lang="en-US" altLang="en-US" sz="2200" dirty="0">
                <a:ea typeface="ＭＳ Ｐゴシック" panose="020B0600070205080204" pitchFamily="34" charset="-128"/>
              </a:rPr>
              <a:t>A person defined as a refugee under US Code, Title 8, section 1101 (a)(42) who upon arrival in the US, moved to MN and has continued to reside in MN; or</a:t>
            </a:r>
          </a:p>
          <a:p>
            <a:pPr>
              <a:defRPr/>
            </a:pPr>
            <a:r>
              <a:rPr lang="en-US" altLang="en-US" sz="2000" b="1" dirty="0"/>
              <a:t>Effective August 1, 2015, the following individuals are also considered MN residents:</a:t>
            </a:r>
          </a:p>
          <a:p>
            <a:pPr lvl="1">
              <a:defRPr/>
            </a:pPr>
            <a:r>
              <a:rPr lang="en-US" altLang="en-US" sz="2000" dirty="0"/>
              <a:t>An active member (or spouse or dependent of) of the state’s National Guard who resides in MN</a:t>
            </a:r>
          </a:p>
          <a:p>
            <a:pPr lvl="1">
              <a:defRPr/>
            </a:pPr>
            <a:r>
              <a:rPr lang="en-US" sz="2000" dirty="0"/>
              <a:t>An active member (or a spouse or dependent of) of the reserve component of the U.S. armed forces whose duty station is located in Minnesota and who resides in Minnesota</a:t>
            </a:r>
          </a:p>
          <a:p>
            <a:pPr lvl="1">
              <a:defRPr/>
            </a:pPr>
            <a:r>
              <a:rPr lang="en-US" sz="2000" dirty="0">
                <a:hlinkClick r:id="rId3"/>
              </a:rPr>
              <a:t>Minnesota Resident Status (state.mn.us)</a:t>
            </a:r>
            <a:endParaRPr lang="en-US" sz="2000" dirty="0"/>
          </a:p>
          <a:p>
            <a:endParaRPr lang="en-US" altLang="en-US" sz="2400" dirty="0">
              <a:ea typeface="ＭＳ Ｐゴシック" panose="020B0600070205080204" pitchFamily="34" charset="-128"/>
            </a:endParaRPr>
          </a:p>
          <a:p>
            <a:pPr>
              <a:lnSpc>
                <a:spcPct val="90000"/>
              </a:lnSpc>
              <a:defRPr/>
            </a:pPr>
            <a:endParaRPr lang="en-US" sz="2400" dirty="0">
              <a:ea typeface="ＭＳ Ｐゴシック"/>
              <a:cs typeface="ＭＳ Ｐゴシック"/>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3577326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86330"/>
            <a:ext cx="12192000" cy="1295182"/>
          </a:xfrm>
        </p:spPr>
        <p:txBody>
          <a:bodyPr/>
          <a:lstStyle/>
          <a:p>
            <a:r>
              <a:rPr lang="en-US" dirty="0"/>
              <a:t>MN Residency Questions</a:t>
            </a:r>
          </a:p>
        </p:txBody>
      </p:sp>
      <p:pic>
        <p:nvPicPr>
          <p:cNvPr id="5" name="Picture 4" descr="http://t0.gstatic.com/images?q=tbn:ANd9GcT48SuENxTytIuooAsscFrdKiaPadxkBVy2bxupu6FTsQKJw9u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0" y="2800350"/>
            <a:ext cx="45720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7691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State Grant (SG)</a:t>
            </a:r>
          </a:p>
        </p:txBody>
      </p:sp>
      <p:sp>
        <p:nvSpPr>
          <p:cNvPr id="3" name="Content Placeholder 2"/>
          <p:cNvSpPr>
            <a:spLocks noGrp="1"/>
          </p:cNvSpPr>
          <p:nvPr>
            <p:ph idx="1"/>
          </p:nvPr>
        </p:nvSpPr>
        <p:spPr>
          <a:xfrm>
            <a:off x="342900" y="1428750"/>
            <a:ext cx="11010900" cy="5223259"/>
          </a:xfrm>
        </p:spPr>
        <p:txBody>
          <a:bodyPr>
            <a:normAutofit fontScale="70000" lnSpcReduction="20000"/>
          </a:bodyPr>
          <a:lstStyle/>
          <a:p>
            <a:pPr marL="0" indent="0">
              <a:spcBef>
                <a:spcPts val="500"/>
              </a:spcBef>
              <a:spcAft>
                <a:spcPts val="500"/>
              </a:spcAft>
              <a:buNone/>
            </a:pPr>
            <a:r>
              <a:rPr lang="en-US" sz="2800" b="1" dirty="0"/>
              <a:t>Program Description: </a:t>
            </a:r>
            <a:r>
              <a:rPr lang="en-US" sz="2400" dirty="0"/>
              <a:t>The Minnesota State Grant Program helps students from low and moderate income families pay for educational expenses at eligible Minnesota colleges or universities. Students apply via the FAFSA or the MN Dream Act.</a:t>
            </a:r>
          </a:p>
          <a:p>
            <a:pPr marL="0" indent="0">
              <a:spcBef>
                <a:spcPts val="500"/>
              </a:spcBef>
              <a:spcAft>
                <a:spcPts val="500"/>
              </a:spcAft>
              <a:buNone/>
            </a:pPr>
            <a:r>
              <a:rPr lang="en-US" sz="2400" b="1" dirty="0"/>
              <a:t>Apply via </a:t>
            </a:r>
            <a:r>
              <a:rPr lang="en-US" sz="2400" dirty="0"/>
              <a:t>the Free Application for Federal Student Aid (FAFSA).  </a:t>
            </a:r>
            <a:r>
              <a:rPr lang="en-US" sz="2400" b="1" dirty="0"/>
              <a:t>Eligibility and Award Calculation by </a:t>
            </a:r>
            <a:r>
              <a:rPr lang="en-US" sz="2400" dirty="0"/>
              <a:t>the College / University Financial Aid Office. </a:t>
            </a:r>
            <a:r>
              <a:rPr lang="en-US" sz="2400" b="1" dirty="0"/>
              <a:t>Communicate award </a:t>
            </a:r>
            <a:r>
              <a:rPr lang="en-US" sz="2400" dirty="0"/>
              <a:t>to the student as part of the Financial Aid Award Notice.  School requests funds from OHE and </a:t>
            </a:r>
            <a:r>
              <a:rPr lang="en-US" sz="2400" b="1" dirty="0"/>
              <a:t>disbursed by school </a:t>
            </a:r>
            <a:r>
              <a:rPr lang="en-US" sz="2400" dirty="0"/>
              <a:t>onto student’s account. </a:t>
            </a:r>
            <a:endParaRPr lang="en-US" sz="2400" b="1" dirty="0"/>
          </a:p>
          <a:p>
            <a:pPr marL="0" indent="0">
              <a:spcBef>
                <a:spcPts val="500"/>
              </a:spcBef>
              <a:spcAft>
                <a:spcPts val="500"/>
              </a:spcAft>
              <a:buNone/>
            </a:pPr>
            <a:r>
              <a:rPr lang="en-US" sz="2800" b="1" dirty="0"/>
              <a:t>Interesting Program Facts: </a:t>
            </a:r>
          </a:p>
          <a:p>
            <a:pPr lvl="1">
              <a:spcAft>
                <a:spcPts val="500"/>
              </a:spcAft>
            </a:pPr>
            <a:r>
              <a:rPr lang="en-US" sz="2400" dirty="0"/>
              <a:t>In FY22, awarded approximately $202M in grants to 69,495 students. The average SG award was $2,905. </a:t>
            </a:r>
          </a:p>
          <a:p>
            <a:pPr lvl="1">
              <a:spcAft>
                <a:spcPts val="500"/>
              </a:spcAft>
            </a:pPr>
            <a:r>
              <a:rPr lang="en-US" sz="2400" dirty="0"/>
              <a:t>55% of all funds awarded in FY22 went to families earning less than $40,000 annually.</a:t>
            </a:r>
          </a:p>
          <a:p>
            <a:pPr lvl="1">
              <a:spcAft>
                <a:spcPts val="500"/>
              </a:spcAft>
            </a:pPr>
            <a:r>
              <a:rPr lang="en-US" sz="2400" dirty="0"/>
              <a:t>Minnesota ranks 18</a:t>
            </a:r>
            <a:r>
              <a:rPr lang="en-US" sz="2400" baseline="30000" dirty="0"/>
              <a:t>th</a:t>
            </a:r>
            <a:r>
              <a:rPr lang="en-US" sz="2400" dirty="0"/>
              <a:t> in the nation for need-based grant aid (dropping from 12</a:t>
            </a:r>
            <a:r>
              <a:rPr lang="en-US" sz="2400" baseline="30000" dirty="0"/>
              <a:t>th</a:t>
            </a:r>
            <a:r>
              <a:rPr lang="en-US" sz="2400" dirty="0"/>
              <a:t>).</a:t>
            </a:r>
          </a:p>
          <a:p>
            <a:pPr lvl="1">
              <a:spcAft>
                <a:spcPts val="500"/>
              </a:spcAft>
            </a:pPr>
            <a:r>
              <a:rPr lang="en-US" sz="2400" dirty="0"/>
              <a:t>In FY21 45% of State Grant recipients were students of color or American Indian students.</a:t>
            </a:r>
          </a:p>
          <a:p>
            <a:pPr lvl="1">
              <a:spcAft>
                <a:spcPts val="500"/>
              </a:spcAft>
            </a:pPr>
            <a:r>
              <a:rPr lang="en-US" sz="2400" dirty="0"/>
              <a:t>Roughly 60% of recipients reported as female in 2022.</a:t>
            </a:r>
          </a:p>
          <a:p>
            <a:pPr lvl="1">
              <a:spcAft>
                <a:spcPts val="500"/>
              </a:spcAft>
            </a:pPr>
            <a:r>
              <a:rPr lang="en-US" sz="2400" dirty="0"/>
              <a:t>Recipients Attend: 59% Minnesota State, 24% private college, 17% UMN</a:t>
            </a:r>
          </a:p>
          <a:p>
            <a:pPr marL="0" indent="0">
              <a:spcBef>
                <a:spcPts val="500"/>
              </a:spcBef>
              <a:spcAft>
                <a:spcPts val="500"/>
              </a:spcAft>
              <a:buNone/>
            </a:pPr>
            <a:r>
              <a:rPr lang="en-US" sz="2800" b="1" dirty="0"/>
              <a:t>Administered by: </a:t>
            </a:r>
            <a:r>
              <a:rPr lang="en-US" sz="2800" dirty="0"/>
              <a:t>Shawn Reynolds and Shannon Olson </a:t>
            </a:r>
          </a:p>
          <a:p>
            <a:pPr marL="0" indent="0">
              <a:spcBef>
                <a:spcPts val="500"/>
              </a:spcBef>
              <a:spcAft>
                <a:spcPts val="500"/>
              </a:spcAft>
              <a:buNone/>
            </a:pPr>
            <a:r>
              <a:rPr lang="en-US" sz="2800" b="1" dirty="0"/>
              <a:t>Website link: </a:t>
            </a:r>
            <a:r>
              <a:rPr lang="en-US" sz="2800" dirty="0">
                <a:hlinkClick r:id="rId3"/>
              </a:rPr>
              <a:t>http://www.ohe.state.mn.us/mPg.cfm?PageID=138</a:t>
            </a:r>
            <a:endParaRPr lang="en-US" sz="2800" dirty="0"/>
          </a:p>
          <a:p>
            <a:pPr marL="0" indent="0">
              <a:spcBef>
                <a:spcPts val="500"/>
              </a:spcBef>
              <a:spcAft>
                <a:spcPts val="500"/>
              </a:spcAft>
              <a:buNone/>
            </a:pPr>
            <a:r>
              <a:rPr lang="en-US" sz="2700" b="1" dirty="0"/>
              <a:t>Appropriation: </a:t>
            </a:r>
            <a:r>
              <a:rPr lang="en-US" sz="2700" dirty="0"/>
              <a:t>$234.774M (2024) + $222.167M (2025)</a:t>
            </a:r>
            <a:br>
              <a:rPr lang="en-US" sz="2800" i="1" dirty="0"/>
            </a:br>
            <a:endParaRPr lang="en-US" sz="2800" dirty="0"/>
          </a:p>
        </p:txBody>
      </p:sp>
      <p:sp>
        <p:nvSpPr>
          <p:cNvPr id="4" name="Slide Number Placeholder 3"/>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13905189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State Grant (SG)</a:t>
            </a:r>
          </a:p>
        </p:txBody>
      </p:sp>
      <p:sp>
        <p:nvSpPr>
          <p:cNvPr id="3" name="Content Placeholder 2"/>
          <p:cNvSpPr>
            <a:spLocks noGrp="1"/>
          </p:cNvSpPr>
          <p:nvPr>
            <p:ph idx="1"/>
          </p:nvPr>
        </p:nvSpPr>
        <p:spPr>
          <a:xfrm>
            <a:off x="838200" y="1547446"/>
            <a:ext cx="10515600" cy="5104563"/>
          </a:xfrm>
        </p:spPr>
        <p:txBody>
          <a:bodyPr>
            <a:normAutofit lnSpcReduction="10000"/>
          </a:bodyPr>
          <a:lstStyle/>
          <a:p>
            <a:pPr marL="0" indent="0">
              <a:spcBef>
                <a:spcPts val="500"/>
              </a:spcBef>
              <a:spcAft>
                <a:spcPts val="500"/>
              </a:spcAft>
              <a:buNone/>
            </a:pPr>
            <a:r>
              <a:rPr lang="en-US" sz="2800" b="1" dirty="0"/>
              <a:t>Recent Program Changes:</a:t>
            </a:r>
          </a:p>
          <a:p>
            <a:pPr>
              <a:spcBef>
                <a:spcPts val="500"/>
              </a:spcBef>
              <a:spcAft>
                <a:spcPts val="500"/>
              </a:spcAft>
            </a:pPr>
            <a:r>
              <a:rPr lang="en-US" sz="2200" dirty="0"/>
              <a:t>Beginning 2023-2024, deadline changed from 30</a:t>
            </a:r>
            <a:r>
              <a:rPr lang="en-US" sz="2200" baseline="30000" dirty="0"/>
              <a:t>th</a:t>
            </a:r>
            <a:r>
              <a:rPr lang="en-US" sz="2200" dirty="0"/>
              <a:t> day of the term to the last day of the fiscal year/June, 30</a:t>
            </a:r>
            <a:r>
              <a:rPr lang="en-US" sz="2200" baseline="30000" dirty="0"/>
              <a:t>th</a:t>
            </a:r>
            <a:r>
              <a:rPr lang="en-US" sz="2200" dirty="0"/>
              <a:t>.</a:t>
            </a:r>
          </a:p>
          <a:p>
            <a:pPr>
              <a:spcBef>
                <a:spcPts val="500"/>
              </a:spcBef>
              <a:spcAft>
                <a:spcPts val="500"/>
              </a:spcAft>
            </a:pPr>
            <a:r>
              <a:rPr lang="en-US" sz="2200" dirty="0"/>
              <a:t>Beginning 2024-2025, Limit on eligibility changed from terms of enrollment and equivalent of 4 full time years (120 credits) to terms of actual receipt of the grant and equivalent of 6 full time years (180 credits).</a:t>
            </a:r>
          </a:p>
          <a:p>
            <a:pPr>
              <a:spcBef>
                <a:spcPts val="500"/>
              </a:spcBef>
              <a:spcAft>
                <a:spcPts val="500"/>
              </a:spcAft>
            </a:pPr>
            <a:r>
              <a:rPr lang="en-US" sz="2200" dirty="0"/>
              <a:t>Beginning 2024-2025, minimum enrollment will be 1 credit </a:t>
            </a:r>
          </a:p>
          <a:p>
            <a:pPr lvl="1">
              <a:spcAft>
                <a:spcPts val="500"/>
              </a:spcAft>
            </a:pPr>
            <a:r>
              <a:rPr lang="en-US" sz="2200" dirty="0"/>
              <a:t>These changes align the Minnesota State Grant more closely with the Federal Pell Grant</a:t>
            </a:r>
          </a:p>
          <a:p>
            <a:pPr lvl="1">
              <a:spcAft>
                <a:spcPts val="500"/>
              </a:spcAft>
            </a:pPr>
            <a:r>
              <a:rPr lang="en-US" sz="2200" dirty="0"/>
              <a:t>We estimate the change to terms of receipt &amp; the LME increase will provide an additional 8,000 students with SG</a:t>
            </a:r>
          </a:p>
          <a:p>
            <a:pPr lvl="1">
              <a:spcAft>
                <a:spcPts val="500"/>
              </a:spcAft>
            </a:pPr>
            <a:r>
              <a:rPr lang="en-US" sz="2200" dirty="0"/>
              <a:t>We estimate that the deadline change could result in an estimated additional 2,900 students with SG</a:t>
            </a:r>
          </a:p>
          <a:p>
            <a:pPr>
              <a:spcBef>
                <a:spcPts val="500"/>
              </a:spcBef>
              <a:spcAft>
                <a:spcPts val="500"/>
              </a:spcAft>
            </a:pPr>
            <a:endParaRPr lang="en-US" sz="2800" dirty="0"/>
          </a:p>
          <a:p>
            <a:pPr lvl="1">
              <a:spcAft>
                <a:spcPts val="500"/>
              </a:spcAft>
            </a:pPr>
            <a:endParaRPr lang="en-US" sz="2400" dirty="0"/>
          </a:p>
        </p:txBody>
      </p:sp>
      <p:sp>
        <p:nvSpPr>
          <p:cNvPr id="4" name="Slide Number Placeholder 3"/>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28497854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24-25 General Eligibility Minnesota State Grant (SG)</a:t>
            </a:r>
          </a:p>
        </p:txBody>
      </p:sp>
      <p:sp>
        <p:nvSpPr>
          <p:cNvPr id="3" name="Content Placeholder 2"/>
          <p:cNvSpPr>
            <a:spLocks noGrp="1"/>
          </p:cNvSpPr>
          <p:nvPr>
            <p:ph idx="1"/>
          </p:nvPr>
        </p:nvSpPr>
        <p:spPr>
          <a:xfrm>
            <a:off x="838200" y="1547446"/>
            <a:ext cx="10515600" cy="5104563"/>
          </a:xfrm>
        </p:spPr>
        <p:txBody>
          <a:bodyPr>
            <a:normAutofit fontScale="77500" lnSpcReduction="20000"/>
          </a:bodyPr>
          <a:lstStyle/>
          <a:p>
            <a:r>
              <a:rPr lang="en-US" b="1" dirty="0">
                <a:hlinkClick r:id="rId3"/>
              </a:rPr>
              <a:t>Minnesota residents</a:t>
            </a:r>
            <a:r>
              <a:rPr lang="en-US" dirty="0"/>
              <a:t> who:</a:t>
            </a:r>
          </a:p>
          <a:p>
            <a:pPr lvl="1"/>
            <a:r>
              <a:rPr lang="en-US" dirty="0"/>
              <a:t>Are graduates of a secondary school or its equivalent or are at least 17 years of age.</a:t>
            </a:r>
          </a:p>
          <a:p>
            <a:pPr lvl="1"/>
            <a:r>
              <a:rPr lang="en-US" dirty="0"/>
              <a:t>Will be enrolled as undergraduates for at least three credits at one of more than 130 </a:t>
            </a:r>
            <a:r>
              <a:rPr lang="en-US" b="1" dirty="0">
                <a:hlinkClick r:id="rId4"/>
              </a:rPr>
              <a:t>eligible schools in Minnesota</a:t>
            </a:r>
            <a:r>
              <a:rPr lang="en-US" dirty="0"/>
              <a:t>.</a:t>
            </a:r>
          </a:p>
          <a:p>
            <a:r>
              <a:rPr lang="en-US" b="1" dirty="0"/>
              <a:t>Students who are in default on a student loan</a:t>
            </a:r>
            <a:r>
              <a:rPr lang="en-US" dirty="0"/>
              <a:t> or who are more than 30 days behind on child support owed to a public agency are </a:t>
            </a:r>
            <a:r>
              <a:rPr lang="en-US" b="1" dirty="0"/>
              <a:t>NOT</a:t>
            </a:r>
            <a:r>
              <a:rPr lang="en-US" dirty="0"/>
              <a:t> eligible, unless they have established payment plans with the appropriate agency and made a series of on-time monthly payments. </a:t>
            </a:r>
          </a:p>
          <a:p>
            <a:r>
              <a:rPr lang="en-US" b="1" dirty="0"/>
              <a:t>Students may receive State Grants</a:t>
            </a:r>
            <a:r>
              <a:rPr lang="en-US" dirty="0"/>
              <a:t> for four consecutive full-time quarters or three consecutive semesters during the course of a single fiscal year.</a:t>
            </a:r>
          </a:p>
          <a:p>
            <a:r>
              <a:rPr lang="en-US" b="1" dirty="0"/>
              <a:t>State Grants are limited to: </a:t>
            </a:r>
          </a:p>
          <a:p>
            <a:pPr lvl="1"/>
            <a:r>
              <a:rPr lang="en-US" dirty="0"/>
              <a:t>Students who have not yet received the equivalent of 6 full-time years of MN State Grant. </a:t>
            </a:r>
          </a:p>
          <a:p>
            <a:pPr lvl="1"/>
            <a:r>
              <a:rPr lang="en-US" dirty="0"/>
              <a:t>Students who have NOT received a baccalaureate degree.</a:t>
            </a:r>
          </a:p>
          <a:p>
            <a:r>
              <a:rPr lang="en-US" b="1" dirty="0"/>
              <a:t>Students must reapply each year to be considered for a grant</a:t>
            </a:r>
            <a:r>
              <a:rPr lang="en-US" dirty="0"/>
              <a:t>. A State Grant can be renewed for up to six full-time years. However, the student must make satisfactory progress and demonstrate financial need as defined in state law.</a:t>
            </a:r>
          </a:p>
          <a:p>
            <a:pPr marL="0" indent="0">
              <a:spcBef>
                <a:spcPts val="500"/>
              </a:spcBef>
              <a:spcAft>
                <a:spcPts val="500"/>
              </a:spcAft>
              <a:buNone/>
            </a:pPr>
            <a:endParaRPr lang="en-US" sz="2400" dirty="0"/>
          </a:p>
        </p:txBody>
      </p:sp>
      <p:sp>
        <p:nvSpPr>
          <p:cNvPr id="4" name="Slide Number Placeholder 3"/>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1468520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Minnesota State Grant Awarded via MN Dream Act (DA)</a:t>
            </a:r>
          </a:p>
        </p:txBody>
      </p:sp>
      <p:sp>
        <p:nvSpPr>
          <p:cNvPr id="3" name="Content Placeholder 2"/>
          <p:cNvSpPr>
            <a:spLocks noGrp="1"/>
          </p:cNvSpPr>
          <p:nvPr>
            <p:ph idx="1"/>
          </p:nvPr>
        </p:nvSpPr>
        <p:spPr>
          <a:xfrm>
            <a:off x="838200" y="1547446"/>
            <a:ext cx="10515600" cy="5104563"/>
          </a:xfrm>
        </p:spPr>
        <p:txBody>
          <a:bodyPr>
            <a:normAutofit fontScale="62500" lnSpcReduction="20000"/>
          </a:bodyPr>
          <a:lstStyle/>
          <a:p>
            <a:pPr marL="0" indent="0">
              <a:spcBef>
                <a:spcPts val="500"/>
              </a:spcBef>
              <a:spcAft>
                <a:spcPts val="500"/>
              </a:spcAft>
              <a:buNone/>
            </a:pPr>
            <a:r>
              <a:rPr lang="en-US" sz="2800" b="1" dirty="0"/>
              <a:t>Program Description: </a:t>
            </a:r>
            <a:r>
              <a:rPr lang="en-US" sz="2800" dirty="0"/>
              <a:t>In May 2013, the Minnesota Dream Act (officially titled in law as the Prosperity Act) was signed into law. Under this law, certain undocumented students are eligible for in-state tuition rates, privately funded financial aid administered by Minnesota public colleges and universities, and can apply for state financial aid, including the Minnesota State Grant program.</a:t>
            </a:r>
            <a:r>
              <a:rPr lang="en-US" sz="2800" b="1" dirty="0"/>
              <a:t> </a:t>
            </a:r>
            <a:r>
              <a:rPr lang="en-US" sz="2800" dirty="0"/>
              <a:t>Minnesota students granted Deferred Action for Childhood Arrivals (DACA) may also be eligible. </a:t>
            </a:r>
          </a:p>
          <a:p>
            <a:pPr marL="0" indent="0">
              <a:spcBef>
                <a:spcPts val="500"/>
              </a:spcBef>
              <a:spcAft>
                <a:spcPts val="500"/>
              </a:spcAft>
              <a:buNone/>
            </a:pPr>
            <a:r>
              <a:rPr lang="en-US" sz="2400" b="1" dirty="0"/>
              <a:t>Apply via </a:t>
            </a:r>
            <a:r>
              <a:rPr lang="en-US" sz="2400" dirty="0"/>
              <a:t>the MN DA Application; </a:t>
            </a:r>
            <a:r>
              <a:rPr lang="en-US" sz="2400" b="1" dirty="0"/>
              <a:t>eligibility and</a:t>
            </a:r>
            <a:r>
              <a:rPr lang="en-US" sz="2400" dirty="0"/>
              <a:t> </a:t>
            </a:r>
            <a:r>
              <a:rPr lang="en-US" sz="2400" b="1" dirty="0"/>
              <a:t>awarded by </a:t>
            </a:r>
            <a:r>
              <a:rPr lang="en-US" sz="2400" dirty="0"/>
              <a:t>OHE (should be incorporated into school’s Financial Aid Award Notice)</a:t>
            </a:r>
            <a:endParaRPr lang="en-US" sz="2400" b="1" dirty="0"/>
          </a:p>
          <a:p>
            <a:pPr marL="0" indent="0">
              <a:spcBef>
                <a:spcPts val="500"/>
              </a:spcBef>
              <a:spcAft>
                <a:spcPts val="500"/>
              </a:spcAft>
              <a:buNone/>
            </a:pPr>
            <a:r>
              <a:rPr lang="en-US" sz="2800" b="1" dirty="0"/>
              <a:t>Interesting Program Facts: </a:t>
            </a:r>
          </a:p>
          <a:p>
            <a:pPr lvl="1">
              <a:spcAft>
                <a:spcPts val="500"/>
              </a:spcAft>
            </a:pPr>
            <a:r>
              <a:rPr lang="en-US" sz="2400" dirty="0"/>
              <a:t>Students apply for aid via the Minnesota Dream Act Application within MNAid Student Portal, not the FAFSA.</a:t>
            </a:r>
          </a:p>
          <a:p>
            <a:pPr lvl="1">
              <a:spcAft>
                <a:spcPts val="500"/>
              </a:spcAft>
            </a:pPr>
            <a:r>
              <a:rPr lang="en-US" sz="2400" dirty="0"/>
              <a:t>In FY20, 414 students received over $1.4M in State Grant by applying via the MN Dream Act Application. The average SG award via the MN Dream Act application was $3,446. </a:t>
            </a:r>
          </a:p>
          <a:p>
            <a:pPr lvl="1">
              <a:spcAft>
                <a:spcPts val="500"/>
              </a:spcAft>
            </a:pPr>
            <a:r>
              <a:rPr lang="en-US" sz="2400" dirty="0"/>
              <a:t>In FY21, 335 students received over $1.2M in State Grant by applying via the MN Dream Act Application. The average SG award via the MN Dream Act application was $3,764. </a:t>
            </a:r>
          </a:p>
          <a:p>
            <a:pPr lvl="1">
              <a:spcAft>
                <a:spcPts val="500"/>
              </a:spcAft>
            </a:pPr>
            <a:r>
              <a:rPr lang="en-US" sz="2400" dirty="0"/>
              <a:t>2022-2023: $2.8M State Grant awarded via MN Dream Act </a:t>
            </a:r>
          </a:p>
          <a:p>
            <a:pPr lvl="1">
              <a:spcAft>
                <a:spcPts val="500"/>
              </a:spcAft>
            </a:pPr>
            <a:r>
              <a:rPr lang="en-US" sz="2400" dirty="0"/>
              <a:t>Recipients Attend: 39% Minnesota State Colleges, 35% private college, 17% UMN, 9% Minnesota State Universities</a:t>
            </a:r>
          </a:p>
          <a:p>
            <a:pPr marL="0" indent="0">
              <a:spcBef>
                <a:spcPts val="500"/>
              </a:spcBef>
              <a:spcAft>
                <a:spcPts val="500"/>
              </a:spcAft>
              <a:buNone/>
            </a:pPr>
            <a:r>
              <a:rPr lang="en-US" sz="2800" b="1" dirty="0"/>
              <a:t>Administered by: </a:t>
            </a:r>
            <a:r>
              <a:rPr lang="en-US" sz="2800" dirty="0"/>
              <a:t>Shawn Reynolds and Shannon Olson </a:t>
            </a:r>
          </a:p>
          <a:p>
            <a:pPr marL="0" indent="0">
              <a:spcBef>
                <a:spcPts val="500"/>
              </a:spcBef>
              <a:spcAft>
                <a:spcPts val="500"/>
              </a:spcAft>
              <a:buNone/>
            </a:pPr>
            <a:r>
              <a:rPr lang="en-US" sz="2800" b="1" dirty="0"/>
              <a:t>Website link: </a:t>
            </a:r>
            <a:r>
              <a:rPr lang="en-US" sz="2800" dirty="0">
                <a:hlinkClick r:id="rId3"/>
              </a:rPr>
              <a:t>http://www.ohe.state.mn.us/mPg.cfm?PageID=138</a:t>
            </a:r>
            <a:endParaRPr lang="en-US" sz="2800" dirty="0"/>
          </a:p>
        </p:txBody>
      </p:sp>
      <p:sp>
        <p:nvSpPr>
          <p:cNvPr id="4" name="Slide Number Placeholder 3"/>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14580808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MN Residency- MN Dream Act </a:t>
            </a:r>
          </a:p>
        </p:txBody>
      </p:sp>
      <p:sp>
        <p:nvSpPr>
          <p:cNvPr id="3" name="Content Placeholder 2"/>
          <p:cNvSpPr>
            <a:spLocks noGrp="1"/>
          </p:cNvSpPr>
          <p:nvPr>
            <p:ph idx="1"/>
          </p:nvPr>
        </p:nvSpPr>
        <p:spPr>
          <a:xfrm>
            <a:off x="390525" y="1428750"/>
            <a:ext cx="11363325" cy="4972049"/>
          </a:xfrm>
        </p:spPr>
        <p:txBody>
          <a:bodyPr>
            <a:normAutofit/>
          </a:bodyPr>
          <a:lstStyle/>
          <a:p>
            <a:pPr marL="68580" indent="0">
              <a:spcAft>
                <a:spcPts val="0"/>
              </a:spcAft>
              <a:buNone/>
              <a:defRPr/>
            </a:pPr>
            <a:r>
              <a:rPr lang="en-US" sz="2400" b="1" dirty="0"/>
              <a:t>A person eligible for resident tuition rates under 135A.043 AKA the MN Dream Act</a:t>
            </a:r>
          </a:p>
          <a:p>
            <a:pPr marL="68580" indent="0">
              <a:spcAft>
                <a:spcPts val="0"/>
              </a:spcAft>
              <a:buNone/>
              <a:defRPr/>
            </a:pPr>
            <a:r>
              <a:rPr lang="en-US" sz="2400" b="1" dirty="0"/>
              <a:t>Requirements:</a:t>
            </a:r>
          </a:p>
          <a:p>
            <a:pPr indent="-274320">
              <a:spcAft>
                <a:spcPts val="0"/>
              </a:spcAft>
              <a:defRPr/>
            </a:pPr>
            <a:r>
              <a:rPr lang="en-US" sz="2400" dirty="0"/>
              <a:t>Attend a MN high school for at least 3 years</a:t>
            </a:r>
          </a:p>
          <a:p>
            <a:pPr indent="-274320">
              <a:spcAft>
                <a:spcPts val="0"/>
              </a:spcAft>
              <a:defRPr/>
            </a:pPr>
            <a:r>
              <a:rPr lang="en-US" sz="2400" dirty="0"/>
              <a:t>Graduate from a MN high school or earn a GED in MN</a:t>
            </a:r>
          </a:p>
          <a:p>
            <a:pPr indent="-274320">
              <a:spcAft>
                <a:spcPts val="0"/>
              </a:spcAft>
              <a:defRPr/>
            </a:pPr>
            <a:r>
              <a:rPr lang="en-US" sz="2400" dirty="0"/>
              <a:t>If male, complied with Selective Service registration requirements</a:t>
            </a:r>
          </a:p>
          <a:p>
            <a:pPr indent="-274320">
              <a:spcAft>
                <a:spcPts val="0"/>
              </a:spcAft>
              <a:defRPr/>
            </a:pPr>
            <a:r>
              <a:rPr lang="en-US" sz="2400" dirty="0"/>
              <a:t>Apply for lawful immigration status if a federal process becomes available (does not refer to Deferred Action for Childhood Arrivals/DACA)</a:t>
            </a:r>
          </a:p>
          <a:p>
            <a:pPr lvl="1" indent="-274320">
              <a:spcAft>
                <a:spcPts val="0"/>
              </a:spcAft>
              <a:defRPr/>
            </a:pPr>
            <a:r>
              <a:rPr lang="en-US" sz="2000" dirty="0"/>
              <a:t>This requirement not yet enforced, since federal process does not yet exist</a:t>
            </a:r>
          </a:p>
          <a:p>
            <a:pPr>
              <a:lnSpc>
                <a:spcPct val="90000"/>
              </a:lnSpc>
              <a:defRPr/>
            </a:pPr>
            <a:endParaRPr lang="en-US" sz="2400" dirty="0">
              <a:ea typeface="ＭＳ Ｐゴシック"/>
              <a:cs typeface="ＭＳ Ｐゴシック"/>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1935594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Work Study Program (WS)</a:t>
            </a:r>
          </a:p>
        </p:txBody>
      </p:sp>
      <p:sp>
        <p:nvSpPr>
          <p:cNvPr id="3" name="Content Placeholder 2"/>
          <p:cNvSpPr>
            <a:spLocks noGrp="1"/>
          </p:cNvSpPr>
          <p:nvPr>
            <p:ph idx="1"/>
          </p:nvPr>
        </p:nvSpPr>
        <p:spPr>
          <a:xfrm>
            <a:off x="838200" y="1547446"/>
            <a:ext cx="10515600" cy="5104563"/>
          </a:xfrm>
        </p:spPr>
        <p:txBody>
          <a:bodyPr>
            <a:normAutofit fontScale="62500" lnSpcReduction="20000"/>
          </a:bodyPr>
          <a:lstStyle/>
          <a:p>
            <a:pPr marL="0" indent="0">
              <a:spcBef>
                <a:spcPts val="500"/>
              </a:spcBef>
              <a:spcAft>
                <a:spcPts val="500"/>
              </a:spcAft>
              <a:buNone/>
            </a:pPr>
            <a:r>
              <a:rPr lang="en-US" sz="2800" b="1" dirty="0"/>
              <a:t>Program Description: </a:t>
            </a:r>
            <a:r>
              <a:rPr lang="en-US" sz="2800" dirty="0"/>
              <a:t>The work study program awards funds by offering on or off campus jobs.   Students earn money to help pay for education expenses. Awards are made through the financial aid office. </a:t>
            </a:r>
          </a:p>
          <a:p>
            <a:pPr marL="0" indent="0">
              <a:spcBef>
                <a:spcPts val="500"/>
              </a:spcBef>
              <a:spcAft>
                <a:spcPts val="500"/>
              </a:spcAft>
              <a:buNone/>
            </a:pPr>
            <a:r>
              <a:rPr lang="en-US" sz="2800" b="1" dirty="0"/>
              <a:t>Apply via </a:t>
            </a:r>
            <a:r>
              <a:rPr lang="en-US" sz="2800" dirty="0"/>
              <a:t>FAFSA or MN DA and </a:t>
            </a:r>
            <a:r>
              <a:rPr lang="en-US" sz="2800" b="1" dirty="0"/>
              <a:t>awarded by </a:t>
            </a:r>
            <a:r>
              <a:rPr lang="en-US" sz="2800" dirty="0"/>
              <a:t>the Financial Aid Office as part of the Financial Aid Award Notice</a:t>
            </a:r>
            <a:endParaRPr lang="en-US" sz="2800" b="1" dirty="0"/>
          </a:p>
          <a:p>
            <a:pPr marL="0" indent="0">
              <a:spcBef>
                <a:spcPts val="500"/>
              </a:spcBef>
              <a:spcAft>
                <a:spcPts val="500"/>
              </a:spcAft>
              <a:buNone/>
            </a:pPr>
            <a:r>
              <a:rPr lang="en-US" sz="2800" b="1" dirty="0"/>
              <a:t>Interesting Program Facts: </a:t>
            </a:r>
          </a:p>
          <a:p>
            <a:pPr lvl="1">
              <a:spcAft>
                <a:spcPts val="500"/>
              </a:spcAft>
            </a:pPr>
            <a:r>
              <a:rPr lang="en-US" sz="2400" dirty="0"/>
              <a:t>The program was established in 1990.</a:t>
            </a:r>
          </a:p>
          <a:p>
            <a:pPr lvl="1">
              <a:spcAft>
                <a:spcPts val="500"/>
              </a:spcAft>
            </a:pPr>
            <a:r>
              <a:rPr lang="en-US" sz="2400" dirty="0"/>
              <a:t>Common work study jobs include tutoring, working in the cafeteria, tech center, fitness center, bookstore or library. </a:t>
            </a:r>
          </a:p>
          <a:p>
            <a:pPr lvl="1">
              <a:spcAft>
                <a:spcPts val="500"/>
              </a:spcAft>
            </a:pPr>
            <a:r>
              <a:rPr lang="en-US" sz="2400" dirty="0"/>
              <a:t>Income earned through work study is not considered income on the FAFSA.</a:t>
            </a:r>
          </a:p>
          <a:p>
            <a:pPr lvl="1">
              <a:spcAft>
                <a:spcPts val="500"/>
              </a:spcAft>
            </a:pPr>
            <a:r>
              <a:rPr lang="en-US" sz="2400" dirty="0"/>
              <a:t>Must have authorization to work in U.S.</a:t>
            </a:r>
          </a:p>
          <a:p>
            <a:pPr lvl="1" fontAlgn="base"/>
            <a:r>
              <a:rPr lang="en-US" dirty="0"/>
              <a:t>FY22 we awarded $11.4M to 7,231 students and the average award was $1,580. ​</a:t>
            </a:r>
          </a:p>
          <a:p>
            <a:pPr lvl="1" fontAlgn="base"/>
            <a:r>
              <a:rPr lang="en-US" dirty="0"/>
              <a:t>FY23 we awarded $11.7M to 7,774 students and the average award was $1,513.</a:t>
            </a:r>
          </a:p>
          <a:p>
            <a:pPr marL="0" indent="0">
              <a:spcBef>
                <a:spcPts val="500"/>
              </a:spcBef>
              <a:spcAft>
                <a:spcPts val="500"/>
              </a:spcAft>
              <a:buNone/>
            </a:pPr>
            <a:r>
              <a:rPr lang="en-US" sz="2800" b="1" dirty="0"/>
              <a:t>Administered by: </a:t>
            </a:r>
            <a:r>
              <a:rPr lang="en-US" sz="2800" dirty="0"/>
              <a:t>Brenda Larter</a:t>
            </a:r>
          </a:p>
          <a:p>
            <a:pPr marL="0" indent="0">
              <a:spcBef>
                <a:spcPts val="500"/>
              </a:spcBef>
              <a:spcAft>
                <a:spcPts val="500"/>
              </a:spcAft>
              <a:buNone/>
            </a:pPr>
            <a:r>
              <a:rPr lang="en-US" sz="2800" b="1" dirty="0"/>
              <a:t>Website link: </a:t>
            </a:r>
            <a:r>
              <a:rPr lang="en-US" sz="2800" dirty="0">
                <a:hlinkClick r:id="rId3"/>
              </a:rPr>
              <a:t>http://www.ohe.state.mn.us/mPg.cfm?pageID=1509</a:t>
            </a:r>
            <a:endParaRPr lang="en-US" sz="2800" dirty="0"/>
          </a:p>
          <a:p>
            <a:pPr marL="0" indent="0">
              <a:spcBef>
                <a:spcPts val="500"/>
              </a:spcBef>
              <a:spcAft>
                <a:spcPts val="500"/>
              </a:spcAft>
              <a:buNone/>
            </a:pPr>
            <a:r>
              <a:rPr lang="en-US" sz="2800" b="1" dirty="0"/>
              <a:t>Appropriation: </a:t>
            </a:r>
            <a:r>
              <a:rPr lang="en-US" sz="2800" dirty="0"/>
              <a:t>$14.502M (2024) + $14.502M (2025)</a:t>
            </a:r>
          </a:p>
        </p:txBody>
      </p:sp>
      <p:sp>
        <p:nvSpPr>
          <p:cNvPr id="4" name="Slide Number Placeholder 3"/>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36690535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Office of Higher Education</a:t>
            </a:r>
          </a:p>
        </p:txBody>
      </p:sp>
      <p:sp>
        <p:nvSpPr>
          <p:cNvPr id="3" name="Content Placeholder 2"/>
          <p:cNvSpPr>
            <a:spLocks noGrp="1"/>
          </p:cNvSpPr>
          <p:nvPr>
            <p:ph idx="1"/>
          </p:nvPr>
        </p:nvSpPr>
        <p:spPr>
          <a:xfrm>
            <a:off x="838200" y="1524000"/>
            <a:ext cx="10515600" cy="4876799"/>
          </a:xfrm>
        </p:spPr>
        <p:txBody>
          <a:bodyPr>
            <a:normAutofit fontScale="85000" lnSpcReduction="20000"/>
          </a:bodyPr>
          <a:lstStyle/>
          <a:p>
            <a:pPr marL="0" indent="0">
              <a:buNone/>
            </a:pPr>
            <a:r>
              <a:rPr lang="en-US" dirty="0"/>
              <a:t>Our Mission:</a:t>
            </a:r>
          </a:p>
          <a:p>
            <a:pPr marL="0" indent="0">
              <a:buNone/>
            </a:pPr>
            <a:r>
              <a:rPr lang="en-US" dirty="0"/>
              <a:t>"To support the pursuit and completion of a higher education credential by every Minnesotan, regardless of race, gender, or socio-economic status, in order to enhance our democracy, the State's economic vitality, and individual quality of life."</a:t>
            </a:r>
          </a:p>
          <a:p>
            <a:pPr marL="0" indent="0">
              <a:buNone/>
            </a:pPr>
            <a:r>
              <a:rPr lang="en-US" dirty="0"/>
              <a:t>Through our advocacy and actions, we work to:</a:t>
            </a:r>
          </a:p>
          <a:p>
            <a:pPr lvl="0"/>
            <a:r>
              <a:rPr lang="en-US" dirty="0"/>
              <a:t>achieve student financial access to postsecondary education;</a:t>
            </a:r>
          </a:p>
          <a:p>
            <a:pPr lvl="0"/>
            <a:r>
              <a:rPr lang="en-US" dirty="0"/>
              <a:t>enable students to choose among postsecondary educational options;</a:t>
            </a:r>
          </a:p>
          <a:p>
            <a:pPr lvl="0"/>
            <a:r>
              <a:rPr lang="en-US" dirty="0"/>
              <a:t>protect and inform educational consumers;</a:t>
            </a:r>
          </a:p>
          <a:p>
            <a:pPr lvl="0"/>
            <a:r>
              <a:rPr lang="en-US" dirty="0"/>
              <a:t>produce independent, statewide information on postsecondary education; and</a:t>
            </a:r>
          </a:p>
          <a:p>
            <a:pPr lvl="0"/>
            <a:r>
              <a:rPr lang="en-US" dirty="0"/>
              <a:t>facilitate interaction among and collaborate with organizations that share responsibility for education in Minnesota.</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854100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Interstate Tuition Reciprocity (ITR)</a:t>
            </a:r>
          </a:p>
        </p:txBody>
      </p:sp>
      <p:sp>
        <p:nvSpPr>
          <p:cNvPr id="3" name="Content Placeholder 2"/>
          <p:cNvSpPr>
            <a:spLocks noGrp="1"/>
          </p:cNvSpPr>
          <p:nvPr>
            <p:ph idx="1"/>
          </p:nvPr>
        </p:nvSpPr>
        <p:spPr>
          <a:xfrm>
            <a:off x="838200" y="1547446"/>
            <a:ext cx="10515600" cy="5104563"/>
          </a:xfrm>
        </p:spPr>
        <p:txBody>
          <a:bodyPr>
            <a:normAutofit fontScale="62500" lnSpcReduction="20000"/>
          </a:bodyPr>
          <a:lstStyle/>
          <a:p>
            <a:pPr marL="0" indent="0">
              <a:spcBef>
                <a:spcPts val="500"/>
              </a:spcBef>
              <a:spcAft>
                <a:spcPts val="500"/>
              </a:spcAft>
              <a:buNone/>
            </a:pPr>
            <a:r>
              <a:rPr lang="en-US" sz="2800" b="1" dirty="0"/>
              <a:t>Program Description: </a:t>
            </a:r>
            <a:r>
              <a:rPr lang="en-US" dirty="0"/>
              <a:t>Minnesota has agreements with neighboring states to provide lower tuition for Minnesota residents to attend public colleges and universities in those states. This is called reciprocity.  Students complete an online application to apply for the benefit.</a:t>
            </a:r>
          </a:p>
          <a:p>
            <a:pPr marL="0" indent="0">
              <a:spcBef>
                <a:spcPts val="500"/>
              </a:spcBef>
              <a:spcAft>
                <a:spcPts val="500"/>
              </a:spcAft>
              <a:buNone/>
            </a:pPr>
            <a:r>
              <a:rPr lang="en-US" sz="2400" b="1" dirty="0"/>
              <a:t>Apply via </a:t>
            </a:r>
            <a:r>
              <a:rPr lang="en-US" sz="2400" dirty="0"/>
              <a:t>OHE Application and </a:t>
            </a:r>
            <a:r>
              <a:rPr lang="en-US" sz="2400" b="1" dirty="0"/>
              <a:t>administered by </a:t>
            </a:r>
            <a:r>
              <a:rPr lang="en-US" sz="2400" dirty="0"/>
              <a:t>the Bursar/Business Office as part of the Billing Statement</a:t>
            </a:r>
            <a:endParaRPr lang="en-US" sz="2400" b="1" dirty="0"/>
          </a:p>
          <a:p>
            <a:pPr marL="0" indent="0">
              <a:spcBef>
                <a:spcPts val="500"/>
              </a:spcBef>
              <a:spcAft>
                <a:spcPts val="500"/>
              </a:spcAft>
              <a:buNone/>
            </a:pPr>
            <a:r>
              <a:rPr lang="en-US" sz="2800" b="1" dirty="0"/>
              <a:t>Interesting Program Facts: </a:t>
            </a:r>
          </a:p>
          <a:p>
            <a:pPr lvl="1">
              <a:spcAft>
                <a:spcPts val="500"/>
              </a:spcAft>
            </a:pPr>
            <a:r>
              <a:rPr lang="en-US" sz="2400" dirty="0"/>
              <a:t>Typically, non-resident admission fees and tuition are reduced (or eliminated) for MN residents and residents of participating states attending public colleges.</a:t>
            </a:r>
          </a:p>
          <a:p>
            <a:pPr lvl="1">
              <a:spcAft>
                <a:spcPts val="500"/>
              </a:spcAft>
            </a:pPr>
            <a:r>
              <a:rPr lang="en-US" sz="2400" dirty="0"/>
              <a:t>MN has agreements with WI, ND, SD, one institution in IA and the Canadian province of Manitoba.</a:t>
            </a:r>
          </a:p>
          <a:p>
            <a:pPr lvl="1">
              <a:spcAft>
                <a:spcPts val="500"/>
              </a:spcAft>
            </a:pPr>
            <a:r>
              <a:rPr lang="en-US" sz="2400" dirty="0"/>
              <a:t>MN residents to ND pay resident rate plus a surcharge of 112% UG &amp; 127% GR; MN residents to WI &amp; SD pay the higher of the two states’ resident tuition rates at a comparable institution in student’s home state.</a:t>
            </a:r>
          </a:p>
          <a:p>
            <a:pPr lvl="1">
              <a:spcAft>
                <a:spcPts val="500"/>
              </a:spcAft>
            </a:pPr>
            <a:r>
              <a:rPr lang="en-US" sz="2400" dirty="0"/>
              <a:t>In fall 2020, a total of 37,810 students participated in tuition reciprocity; 94% were undergraduates.</a:t>
            </a:r>
          </a:p>
          <a:p>
            <a:pPr lvl="1">
              <a:spcAft>
                <a:spcPts val="500"/>
              </a:spcAft>
            </a:pPr>
            <a:r>
              <a:rPr lang="en-US" sz="2400" dirty="0"/>
              <a:t>69% of reciprocity students are MN residents enrolled at reciprocity institutions in other states, while the remaining 31% of reciprocity students are residents of participating students enrolled at MN publics. Our agreements with WI &amp; ND represent the bulk of all reciprocity enrollment (88%)</a:t>
            </a:r>
          </a:p>
          <a:p>
            <a:pPr lvl="1">
              <a:spcAft>
                <a:spcPts val="500"/>
              </a:spcAft>
            </a:pPr>
            <a:endParaRPr lang="en-US" sz="2400" b="1" dirty="0"/>
          </a:p>
          <a:p>
            <a:pPr marL="0" indent="0">
              <a:spcBef>
                <a:spcPts val="500"/>
              </a:spcBef>
              <a:spcAft>
                <a:spcPts val="500"/>
              </a:spcAft>
              <a:buNone/>
            </a:pPr>
            <a:r>
              <a:rPr lang="en-US" sz="2800" b="1" dirty="0"/>
              <a:t>Administered by: </a:t>
            </a:r>
            <a:r>
              <a:rPr lang="en-US" sz="2800" dirty="0"/>
              <a:t>Jennifer Skluzacek</a:t>
            </a:r>
          </a:p>
          <a:p>
            <a:pPr marL="0" indent="0">
              <a:spcBef>
                <a:spcPts val="500"/>
              </a:spcBef>
              <a:spcAft>
                <a:spcPts val="500"/>
              </a:spcAft>
              <a:buNone/>
            </a:pPr>
            <a:r>
              <a:rPr lang="en-US" sz="2800" b="1" dirty="0"/>
              <a:t>Website link: </a:t>
            </a:r>
            <a:r>
              <a:rPr lang="en-US" sz="2800" dirty="0">
                <a:hlinkClick r:id="rId3"/>
              </a:rPr>
              <a:t>http://www.ohe.state.mn.us/mPg.cfm?pageID=97</a:t>
            </a:r>
            <a:endParaRPr lang="en-US" sz="2800" dirty="0"/>
          </a:p>
          <a:p>
            <a:pPr marL="0" indent="0">
              <a:spcBef>
                <a:spcPts val="500"/>
              </a:spcBef>
              <a:spcAft>
                <a:spcPts val="500"/>
              </a:spcAft>
              <a:buNone/>
            </a:pPr>
            <a:r>
              <a:rPr lang="en-US" sz="2800" b="1" dirty="0"/>
              <a:t>Appropriation: </a:t>
            </a:r>
            <a:r>
              <a:rPr lang="en-US" sz="2800" dirty="0"/>
              <a:t>$8.5M (2024) + $8.5M (2025)</a:t>
            </a:r>
            <a:r>
              <a:rPr lang="en-US" sz="2800" i="1" dirty="0"/>
              <a:t> </a:t>
            </a:r>
          </a:p>
        </p:txBody>
      </p:sp>
      <p:sp>
        <p:nvSpPr>
          <p:cNvPr id="4" name="Slide Number Placeholder 3"/>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22367263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Postsecondary Child Care Grant (CCG)</a:t>
            </a:r>
          </a:p>
        </p:txBody>
      </p:sp>
      <p:sp>
        <p:nvSpPr>
          <p:cNvPr id="3" name="Content Placeholder 2"/>
          <p:cNvSpPr>
            <a:spLocks noGrp="1"/>
          </p:cNvSpPr>
          <p:nvPr>
            <p:ph idx="1"/>
          </p:nvPr>
        </p:nvSpPr>
        <p:spPr>
          <a:xfrm>
            <a:off x="838200" y="1547446"/>
            <a:ext cx="10515600" cy="5104563"/>
          </a:xfrm>
        </p:spPr>
        <p:txBody>
          <a:bodyPr>
            <a:normAutofit fontScale="85000" lnSpcReduction="20000"/>
          </a:bodyPr>
          <a:lstStyle/>
          <a:p>
            <a:pPr marL="0" indent="0">
              <a:spcBef>
                <a:spcPts val="500"/>
              </a:spcBef>
              <a:spcAft>
                <a:spcPts val="500"/>
              </a:spcAft>
              <a:buNone/>
            </a:pPr>
            <a:r>
              <a:rPr lang="en-US" sz="2800" b="1" dirty="0"/>
              <a:t>Program Description: </a:t>
            </a:r>
            <a:r>
              <a:rPr lang="en-US" sz="2400" dirty="0"/>
              <a:t>The Postsecondary Child Care Grant Program helps low income students who have young children pay for child care while the student attends classes at a participating school.  Students apply via a separate application and are awarded by the financial aid office.</a:t>
            </a:r>
          </a:p>
          <a:p>
            <a:pPr marL="0" indent="0">
              <a:spcBef>
                <a:spcPts val="500"/>
              </a:spcBef>
              <a:spcAft>
                <a:spcPts val="500"/>
              </a:spcAft>
              <a:buNone/>
            </a:pPr>
            <a:r>
              <a:rPr lang="en-US" sz="2800" b="1" dirty="0"/>
              <a:t>Apply via </a:t>
            </a:r>
            <a:r>
              <a:rPr lang="en-US" sz="2800" dirty="0"/>
              <a:t>FAFSA or MN DA </a:t>
            </a:r>
            <a:r>
              <a:rPr lang="en-US" sz="2800" u="sng" dirty="0"/>
              <a:t>and</a:t>
            </a:r>
            <a:r>
              <a:rPr lang="en-US" sz="2800" dirty="0"/>
              <a:t> Child Care Grant Application and </a:t>
            </a:r>
            <a:r>
              <a:rPr lang="en-US" sz="2800" b="1" dirty="0"/>
              <a:t>awarded by </a:t>
            </a:r>
            <a:r>
              <a:rPr lang="en-US" sz="2800" dirty="0"/>
              <a:t>the Financial Aid Office as part of the Financial Aid Award Notice</a:t>
            </a:r>
            <a:endParaRPr lang="en-US" sz="2800" b="1" dirty="0"/>
          </a:p>
          <a:p>
            <a:pPr marL="0" indent="0">
              <a:spcBef>
                <a:spcPts val="500"/>
              </a:spcBef>
              <a:spcAft>
                <a:spcPts val="500"/>
              </a:spcAft>
              <a:buNone/>
            </a:pPr>
            <a:r>
              <a:rPr lang="en-US" sz="2800" b="1" dirty="0"/>
              <a:t>Interesting Program Facts: </a:t>
            </a:r>
          </a:p>
          <a:p>
            <a:pPr lvl="1" fontAlgn="base"/>
            <a:r>
              <a:rPr lang="en-US" dirty="0"/>
              <a:t>In FY22, approximately $6.6M was awarded to 1,228 students with an average award of $5,381.​</a:t>
            </a:r>
          </a:p>
          <a:p>
            <a:pPr lvl="1" fontAlgn="base"/>
            <a:r>
              <a:rPr lang="en-US" dirty="0"/>
              <a:t>Of these </a:t>
            </a:r>
            <a:r>
              <a:rPr lang="en-US" b="1" u="sng" dirty="0"/>
              <a:t>188 were graduate students </a:t>
            </a:r>
            <a:r>
              <a:rPr lang="en-US" dirty="0"/>
              <a:t>and </a:t>
            </a:r>
            <a:r>
              <a:rPr lang="en-US" b="1" u="sng" dirty="0"/>
              <a:t>1,040 were undergraduates.</a:t>
            </a:r>
            <a:r>
              <a:rPr lang="en-US" dirty="0"/>
              <a:t>​</a:t>
            </a:r>
          </a:p>
          <a:p>
            <a:pPr lvl="1" fontAlgn="base"/>
            <a:r>
              <a:rPr lang="en-US" dirty="0"/>
              <a:t>In FY23, approximately $7.0M was awarded to 1,723 students with an average award of $4,088.​</a:t>
            </a:r>
          </a:p>
          <a:p>
            <a:pPr lvl="1" fontAlgn="base"/>
            <a:r>
              <a:rPr lang="en-US" dirty="0"/>
              <a:t>Of these </a:t>
            </a:r>
            <a:r>
              <a:rPr lang="en-US" b="1" u="sng" dirty="0"/>
              <a:t>602 were graduate students </a:t>
            </a:r>
            <a:r>
              <a:rPr lang="en-US" dirty="0"/>
              <a:t>and </a:t>
            </a:r>
            <a:r>
              <a:rPr lang="en-US" b="1" u="sng" dirty="0"/>
              <a:t>1,121 were undergraduates</a:t>
            </a:r>
            <a:r>
              <a:rPr lang="en-US" dirty="0"/>
              <a:t>.</a:t>
            </a:r>
          </a:p>
          <a:p>
            <a:pPr marL="0" indent="0">
              <a:spcBef>
                <a:spcPts val="500"/>
              </a:spcBef>
              <a:spcAft>
                <a:spcPts val="500"/>
              </a:spcAft>
              <a:buNone/>
            </a:pPr>
            <a:r>
              <a:rPr lang="en-US" sz="2800" b="1" dirty="0"/>
              <a:t>Administered by: </a:t>
            </a:r>
            <a:r>
              <a:rPr lang="en-US" sz="2800" dirty="0"/>
              <a:t>Brenda Larter</a:t>
            </a:r>
          </a:p>
          <a:p>
            <a:pPr marL="0" indent="0">
              <a:spcBef>
                <a:spcPts val="500"/>
              </a:spcBef>
              <a:spcAft>
                <a:spcPts val="500"/>
              </a:spcAft>
              <a:buNone/>
            </a:pPr>
            <a:r>
              <a:rPr lang="en-US" sz="2800" b="1" dirty="0"/>
              <a:t>Website link: </a:t>
            </a:r>
            <a:r>
              <a:rPr lang="en-US" sz="2800" dirty="0">
                <a:hlinkClick r:id="rId3"/>
              </a:rPr>
              <a:t>http://www.ohe.state.mn.us/mPg.cfm?pageID=140</a:t>
            </a:r>
            <a:endParaRPr lang="en-US" sz="2800" dirty="0"/>
          </a:p>
          <a:p>
            <a:pPr marL="0" indent="0">
              <a:spcBef>
                <a:spcPts val="500"/>
              </a:spcBef>
              <a:spcAft>
                <a:spcPts val="500"/>
              </a:spcAft>
              <a:buNone/>
            </a:pPr>
            <a:r>
              <a:rPr lang="en-US" sz="2800" b="1" dirty="0"/>
              <a:t>Appropriation: </a:t>
            </a:r>
            <a:r>
              <a:rPr lang="en-US" sz="2800" dirty="0"/>
              <a:t>$6.694M (2024) + $6.694M (2025)</a:t>
            </a:r>
          </a:p>
        </p:txBody>
      </p:sp>
      <p:sp>
        <p:nvSpPr>
          <p:cNvPr id="4" name="Slide Number Placeholder 3"/>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1204543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Fostering Independence Grant (FIG)</a:t>
            </a:r>
          </a:p>
        </p:txBody>
      </p:sp>
      <p:sp>
        <p:nvSpPr>
          <p:cNvPr id="3" name="Content Placeholder 2"/>
          <p:cNvSpPr>
            <a:spLocks noGrp="1"/>
          </p:cNvSpPr>
          <p:nvPr>
            <p:ph idx="1"/>
          </p:nvPr>
        </p:nvSpPr>
        <p:spPr>
          <a:xfrm>
            <a:off x="838200" y="1825624"/>
            <a:ext cx="10515600" cy="4526537"/>
          </a:xfrm>
        </p:spPr>
        <p:txBody>
          <a:bodyPr>
            <a:normAutofit fontScale="77500" lnSpcReduction="20000"/>
          </a:bodyPr>
          <a:lstStyle/>
          <a:p>
            <a:pPr marL="0" indent="0">
              <a:spcBef>
                <a:spcPts val="500"/>
              </a:spcBef>
              <a:spcAft>
                <a:spcPts val="500"/>
              </a:spcAft>
              <a:buNone/>
            </a:pPr>
            <a:r>
              <a:rPr lang="en-US" sz="2600" b="1" dirty="0"/>
              <a:t>Program Description: </a:t>
            </a:r>
            <a:r>
              <a:rPr lang="en-US" dirty="0"/>
              <a:t>Fostering Independence Grants provides postsecondary financial assistance to Minnesota students (younger than 27) who were in the foster care system. First awards were disbursed fall, 2022 with 389 students receiving funds approximately $4M in funds </a:t>
            </a:r>
            <a:endParaRPr lang="en-US" sz="2600" dirty="0"/>
          </a:p>
          <a:p>
            <a:pPr marL="0" indent="0">
              <a:spcBef>
                <a:spcPts val="500"/>
              </a:spcBef>
              <a:spcAft>
                <a:spcPts val="500"/>
              </a:spcAft>
              <a:buNone/>
            </a:pPr>
            <a:r>
              <a:rPr lang="en-US" sz="2400" b="1" dirty="0"/>
              <a:t>Apply via </a:t>
            </a:r>
            <a:r>
              <a:rPr lang="en-US" sz="2400" dirty="0"/>
              <a:t>FAFSA or MN DA and </a:t>
            </a:r>
            <a:r>
              <a:rPr lang="en-US" sz="2400" b="1" dirty="0"/>
              <a:t>awarded by </a:t>
            </a:r>
            <a:r>
              <a:rPr lang="en-US" sz="2400" dirty="0"/>
              <a:t>the Financial Aid Office as part of the Financial Aid Award Notice</a:t>
            </a:r>
            <a:endParaRPr lang="en-US" sz="2400" b="1" dirty="0"/>
          </a:p>
          <a:p>
            <a:pPr marL="0" indent="0">
              <a:spcBef>
                <a:spcPts val="500"/>
              </a:spcBef>
              <a:spcAft>
                <a:spcPts val="500"/>
              </a:spcAft>
              <a:buNone/>
            </a:pPr>
            <a:r>
              <a:rPr lang="en-US" sz="2200" b="1" dirty="0"/>
              <a:t>Interesting Program Facts:</a:t>
            </a:r>
          </a:p>
          <a:p>
            <a:pPr lvl="1">
              <a:spcAft>
                <a:spcPts val="500"/>
              </a:spcAft>
              <a:buClr>
                <a:srgbClr val="003865"/>
              </a:buClr>
            </a:pPr>
            <a:r>
              <a:rPr lang="en-US" sz="2200" dirty="0">
                <a:solidFill>
                  <a:srgbClr val="003865"/>
                </a:solidFill>
              </a:rPr>
              <a:t>Awards for eligible students at public institutions are up to student’s federal </a:t>
            </a:r>
            <a:r>
              <a:rPr lang="en-US" sz="2200" u="sng" dirty="0">
                <a:solidFill>
                  <a:srgbClr val="003865"/>
                </a:solidFill>
              </a:rPr>
              <a:t>Cost of Attendance (COA) </a:t>
            </a:r>
            <a:r>
              <a:rPr lang="en-US" sz="2200" dirty="0">
                <a:solidFill>
                  <a:srgbClr val="003865"/>
                </a:solidFill>
              </a:rPr>
              <a:t>minus EFC and all other grants and scholarships.</a:t>
            </a:r>
          </a:p>
          <a:p>
            <a:pPr lvl="1">
              <a:spcAft>
                <a:spcPts val="500"/>
              </a:spcAft>
              <a:buClr>
                <a:srgbClr val="003865"/>
              </a:buClr>
            </a:pPr>
            <a:r>
              <a:rPr lang="en-US" sz="2200" dirty="0">
                <a:solidFill>
                  <a:srgbClr val="003865"/>
                </a:solidFill>
              </a:rPr>
              <a:t>Awards for eligible students at participating private institutions are up to the </a:t>
            </a:r>
            <a:r>
              <a:rPr lang="en-US" sz="2200" u="sng" dirty="0">
                <a:solidFill>
                  <a:srgbClr val="003865"/>
                </a:solidFill>
              </a:rPr>
              <a:t>Recognized COA </a:t>
            </a:r>
            <a:r>
              <a:rPr lang="en-US" sz="2200" dirty="0">
                <a:solidFill>
                  <a:srgbClr val="003865"/>
                </a:solidFill>
              </a:rPr>
              <a:t>(highest federal COA at a public 2-year </a:t>
            </a:r>
            <a:r>
              <a:rPr lang="en-US" sz="2200" b="1" dirty="0">
                <a:solidFill>
                  <a:srgbClr val="003865"/>
                </a:solidFill>
              </a:rPr>
              <a:t>or</a:t>
            </a:r>
            <a:r>
              <a:rPr lang="en-US" sz="2200" dirty="0">
                <a:solidFill>
                  <a:srgbClr val="003865"/>
                </a:solidFill>
              </a:rPr>
              <a:t> 4-year based on student’s program) minus EFC and all other non-institutional grants and scholarships. </a:t>
            </a:r>
          </a:p>
          <a:p>
            <a:pPr lvl="2">
              <a:spcAft>
                <a:spcPts val="500"/>
              </a:spcAft>
              <a:buClr>
                <a:srgbClr val="003865"/>
              </a:buClr>
            </a:pPr>
            <a:r>
              <a:rPr lang="en-US" sz="1800" dirty="0">
                <a:solidFill>
                  <a:srgbClr val="003865"/>
                </a:solidFill>
              </a:rPr>
              <a:t>Participating private institutions agree to provide institutional gift aid (grant, scholarship or tuition waiver) to cover the gap between the Recognized COA and student’s federal COA. </a:t>
            </a:r>
            <a:r>
              <a:rPr lang="en-US" sz="1500" dirty="0">
                <a:solidFill>
                  <a:srgbClr val="003865"/>
                </a:solidFill>
              </a:rPr>
              <a:t>(22-23 MN highest 4yr COA $34,016 and highest 2 year COA $24,942)</a:t>
            </a:r>
          </a:p>
          <a:p>
            <a:pPr marL="0" indent="0">
              <a:spcBef>
                <a:spcPts val="500"/>
              </a:spcBef>
              <a:spcAft>
                <a:spcPts val="500"/>
              </a:spcAft>
              <a:buNone/>
            </a:pPr>
            <a:r>
              <a:rPr lang="en-US" sz="2200" b="1" dirty="0"/>
              <a:t>Administered by: </a:t>
            </a:r>
            <a:r>
              <a:rPr lang="en-US" sz="2200" dirty="0"/>
              <a:t>Adam Johnson</a:t>
            </a:r>
          </a:p>
          <a:p>
            <a:pPr marL="0" indent="0">
              <a:spcBef>
                <a:spcPts val="500"/>
              </a:spcBef>
              <a:spcAft>
                <a:spcPts val="500"/>
              </a:spcAft>
              <a:buNone/>
            </a:pPr>
            <a:r>
              <a:rPr lang="en-US" sz="2200" b="1" dirty="0"/>
              <a:t>Website link: </a:t>
            </a:r>
            <a:r>
              <a:rPr lang="en-US" sz="2200" dirty="0">
                <a:hlinkClick r:id="rId3"/>
              </a:rPr>
              <a:t>http://www.ohe.state.mn.us/mPg.cfm?pageID=2491</a:t>
            </a:r>
            <a:endParaRPr lang="en-US" sz="2200" dirty="0"/>
          </a:p>
          <a:p>
            <a:pPr marL="0" indent="0">
              <a:spcBef>
                <a:spcPts val="500"/>
              </a:spcBef>
              <a:spcAft>
                <a:spcPts val="500"/>
              </a:spcAft>
              <a:buNone/>
            </a:pPr>
            <a:r>
              <a:rPr lang="en-US" sz="2200" b="1" dirty="0"/>
              <a:t>Appropriation: </a:t>
            </a:r>
            <a:r>
              <a:rPr lang="en-US" sz="2200" dirty="0"/>
              <a:t>$3.759M (2023) $4.247M (2024) $4.416M (2025)</a:t>
            </a:r>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838200" y="401399"/>
            <a:ext cx="1612533"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22-23!!</a:t>
            </a:r>
          </a:p>
        </p:txBody>
      </p:sp>
    </p:spTree>
    <p:extLst>
      <p:ext uri="{BB962C8B-B14F-4D97-AF65-F5344CB8AC3E}">
        <p14:creationId xmlns:p14="http://schemas.microsoft.com/office/powerpoint/2010/main" val="2661567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Public Safety Officer’s Survivor Grant</a:t>
            </a:r>
          </a:p>
        </p:txBody>
      </p:sp>
      <p:sp>
        <p:nvSpPr>
          <p:cNvPr id="3" name="Content Placeholder 2"/>
          <p:cNvSpPr>
            <a:spLocks noGrp="1"/>
          </p:cNvSpPr>
          <p:nvPr>
            <p:ph idx="1"/>
          </p:nvPr>
        </p:nvSpPr>
        <p:spPr>
          <a:xfrm>
            <a:off x="838200" y="1547446"/>
            <a:ext cx="10515600" cy="5104563"/>
          </a:xfrm>
        </p:spPr>
        <p:txBody>
          <a:bodyPr>
            <a:normAutofit fontScale="55000" lnSpcReduction="20000"/>
          </a:bodyPr>
          <a:lstStyle/>
          <a:p>
            <a:pPr marL="0" indent="0">
              <a:spcBef>
                <a:spcPts val="500"/>
              </a:spcBef>
              <a:spcAft>
                <a:spcPts val="500"/>
              </a:spcAft>
              <a:buNone/>
            </a:pPr>
            <a:r>
              <a:rPr lang="en-US" sz="2800" b="1" dirty="0"/>
              <a:t>Program Description: </a:t>
            </a:r>
            <a:r>
              <a:rPr lang="en-US" sz="2800" dirty="0"/>
              <a:t>The Public Safety Officer’s Survivor Grant provides educational benefits to dependent children and the surviving spouse of a public safety officer killed in the line of duty on or after January 1, 1973.</a:t>
            </a:r>
          </a:p>
          <a:p>
            <a:pPr marL="0" indent="0">
              <a:spcBef>
                <a:spcPts val="500"/>
              </a:spcBef>
              <a:spcAft>
                <a:spcPts val="500"/>
              </a:spcAft>
              <a:buNone/>
            </a:pPr>
            <a:r>
              <a:rPr lang="en-US" sz="2800" b="1" dirty="0"/>
              <a:t>Apply via </a:t>
            </a:r>
            <a:r>
              <a:rPr lang="en-US" sz="2800" dirty="0"/>
              <a:t>certificate of eligibility from Department of Public Safety and </a:t>
            </a:r>
            <a:r>
              <a:rPr lang="en-US" sz="2800" b="1" dirty="0"/>
              <a:t>awarded by </a:t>
            </a:r>
            <a:r>
              <a:rPr lang="en-US" sz="2800" dirty="0"/>
              <a:t>OHE and incorporated into the Financial Aid Award Notice</a:t>
            </a:r>
            <a:endParaRPr lang="en-US" sz="2800" b="1" dirty="0"/>
          </a:p>
          <a:p>
            <a:pPr marL="0" indent="0">
              <a:spcBef>
                <a:spcPts val="500"/>
              </a:spcBef>
              <a:spcAft>
                <a:spcPts val="500"/>
              </a:spcAft>
              <a:buNone/>
            </a:pPr>
            <a:r>
              <a:rPr lang="en-US" sz="2800" b="1" dirty="0"/>
              <a:t>Interesting Program Facts: </a:t>
            </a:r>
          </a:p>
          <a:p>
            <a:pPr lvl="1" fontAlgn="base"/>
            <a:r>
              <a:rPr lang="en-US" dirty="0"/>
              <a:t>FY22 we had 6 recipients with an average award of $9,640. ​</a:t>
            </a:r>
          </a:p>
          <a:p>
            <a:pPr lvl="1" fontAlgn="base"/>
            <a:r>
              <a:rPr lang="en-US" dirty="0"/>
              <a:t>FY23 we had 5 recipients with an average award of $9,182.​</a:t>
            </a:r>
          </a:p>
          <a:p>
            <a:pPr lvl="1" fontAlgn="base"/>
            <a:r>
              <a:rPr lang="en-US" dirty="0"/>
              <a:t>Students are attending University of MN, MN State 4 year and 2 year institutions. With most students attending the University of MN and MN State 2 year schools. ​</a:t>
            </a:r>
          </a:p>
          <a:p>
            <a:pPr lvl="1" fontAlgn="base"/>
            <a:r>
              <a:rPr lang="en-US" dirty="0"/>
              <a:t>Dependent children must be under 23 years of age. The age limit is extended to less than 30 years for active military duty.​</a:t>
            </a:r>
          </a:p>
          <a:p>
            <a:pPr lvl="1" fontAlgn="base"/>
            <a:r>
              <a:rPr lang="en-US" dirty="0"/>
              <a:t>Each award is given the first academic year and is renewable for a maximum of eight semesters or the equivalent.​</a:t>
            </a:r>
          </a:p>
          <a:p>
            <a:pPr lvl="1" fontAlgn="base"/>
            <a:r>
              <a:rPr lang="en-US" dirty="0"/>
              <a:t>The amount of the award is the lesser of, the annual average full-time mandatory fees charged by the institution prorated for term length and enrollment; or the applicable tuition and fee maximum established in law for the State Grant program, prorated for term length and enrollment level. AY24 students could receive $16,106 for 4-yr programs and $6,484  for 2-yr programs (max award tied to SG cap for highest priced 2 &amp; 4 </a:t>
            </a:r>
            <a:r>
              <a:rPr lang="en-US" dirty="0" err="1"/>
              <a:t>yr</a:t>
            </a:r>
            <a:r>
              <a:rPr lang="en-US" dirty="0"/>
              <a:t> avg T&amp;F)​</a:t>
            </a:r>
          </a:p>
          <a:p>
            <a:pPr lvl="1" fontAlgn="base"/>
            <a:r>
              <a:rPr lang="en-US" dirty="0"/>
              <a:t>Students must apply each term.</a:t>
            </a:r>
          </a:p>
          <a:p>
            <a:pPr marL="0" indent="0">
              <a:spcBef>
                <a:spcPts val="500"/>
              </a:spcBef>
              <a:spcAft>
                <a:spcPts val="500"/>
              </a:spcAft>
              <a:buNone/>
            </a:pPr>
            <a:r>
              <a:rPr lang="en-US" sz="2800" b="1" dirty="0"/>
              <a:t>Administered by: </a:t>
            </a:r>
            <a:r>
              <a:rPr lang="en-US" sz="2800" dirty="0"/>
              <a:t>Brenda Larter</a:t>
            </a:r>
          </a:p>
          <a:p>
            <a:pPr marL="0" indent="0">
              <a:spcBef>
                <a:spcPts val="500"/>
              </a:spcBef>
              <a:spcAft>
                <a:spcPts val="500"/>
              </a:spcAft>
              <a:buNone/>
            </a:pPr>
            <a:r>
              <a:rPr lang="en-US" sz="2800" b="1" dirty="0"/>
              <a:t>Website link: </a:t>
            </a:r>
            <a:r>
              <a:rPr lang="en-US" sz="2800" dirty="0">
                <a:hlinkClick r:id="rId3"/>
              </a:rPr>
              <a:t>http://www.ohe.state.mn.us/mPg.cfm?PageID=145</a:t>
            </a:r>
            <a:r>
              <a:rPr lang="en-US" sz="2800" dirty="0"/>
              <a:t> </a:t>
            </a:r>
          </a:p>
          <a:p>
            <a:pPr marL="0" indent="0">
              <a:spcBef>
                <a:spcPts val="500"/>
              </a:spcBef>
              <a:spcAft>
                <a:spcPts val="500"/>
              </a:spcAft>
              <a:buNone/>
            </a:pPr>
            <a:r>
              <a:rPr lang="en-US" sz="2800" b="1" dirty="0"/>
              <a:t>Appropriation: </a:t>
            </a:r>
            <a:r>
              <a:rPr lang="en-US" sz="2800" dirty="0"/>
              <a:t>$100,000 (2021) + $100,000 (2022)</a:t>
            </a:r>
          </a:p>
        </p:txBody>
      </p:sp>
      <p:sp>
        <p:nvSpPr>
          <p:cNvPr id="4" name="Slide Number Placeholder 3"/>
          <p:cNvSpPr>
            <a:spLocks noGrp="1"/>
          </p:cNvSpPr>
          <p:nvPr>
            <p:ph type="sldNum" sz="quarter" idx="12"/>
          </p:nvPr>
        </p:nvSpPr>
        <p:spPr/>
        <p:txBody>
          <a:bodyPr/>
          <a:lstStyle/>
          <a:p>
            <a:fld id="{48F63A3B-78C7-47BE-AE5E-E10140E04643}" type="slidenum">
              <a:rPr lang="en-US" smtClean="0"/>
              <a:t>23</a:t>
            </a:fld>
            <a:endParaRPr lang="en-US" dirty="0"/>
          </a:p>
        </p:txBody>
      </p:sp>
    </p:spTree>
    <p:extLst>
      <p:ext uri="{BB962C8B-B14F-4D97-AF65-F5344CB8AC3E}">
        <p14:creationId xmlns:p14="http://schemas.microsoft.com/office/powerpoint/2010/main" val="309414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Indian Scholarship Program (MISP)</a:t>
            </a:r>
          </a:p>
        </p:txBody>
      </p:sp>
      <p:sp>
        <p:nvSpPr>
          <p:cNvPr id="3" name="Content Placeholder 2"/>
          <p:cNvSpPr>
            <a:spLocks noGrp="1"/>
          </p:cNvSpPr>
          <p:nvPr>
            <p:ph idx="1"/>
          </p:nvPr>
        </p:nvSpPr>
        <p:spPr>
          <a:xfrm>
            <a:off x="838200" y="1547446"/>
            <a:ext cx="10515600" cy="5104563"/>
          </a:xfrm>
        </p:spPr>
        <p:txBody>
          <a:bodyPr>
            <a:normAutofit fontScale="70000" lnSpcReduction="20000"/>
          </a:bodyPr>
          <a:lstStyle/>
          <a:p>
            <a:pPr marL="0" indent="0">
              <a:spcBef>
                <a:spcPts val="500"/>
              </a:spcBef>
              <a:spcAft>
                <a:spcPts val="500"/>
              </a:spcAft>
              <a:buNone/>
            </a:pPr>
            <a:r>
              <a:rPr lang="en-US" sz="2800" b="1" dirty="0"/>
              <a:t>Program Description:</a:t>
            </a:r>
            <a:r>
              <a:rPr lang="en-US" sz="2800" dirty="0"/>
              <a:t> The Minnesota Indian Scholarship Program provides financial assistance to MN residents who are one-fourth or more American Indian ancestry OR an enrolled member/citizen of a federally-recognized American Indian tribe or Canadian First Nation, who have demonstrated financial need. </a:t>
            </a:r>
          </a:p>
          <a:p>
            <a:pPr marL="0" indent="0">
              <a:spcBef>
                <a:spcPts val="500"/>
              </a:spcBef>
              <a:spcAft>
                <a:spcPts val="500"/>
              </a:spcAft>
              <a:buNone/>
            </a:pPr>
            <a:r>
              <a:rPr lang="en-US" sz="2800" b="1" dirty="0"/>
              <a:t>Apply via </a:t>
            </a:r>
            <a:r>
              <a:rPr lang="en-US" sz="2800" dirty="0"/>
              <a:t>FAFSA or MN DA </a:t>
            </a:r>
            <a:r>
              <a:rPr lang="en-US" sz="2800" u="sng" dirty="0"/>
              <a:t>and</a:t>
            </a:r>
            <a:r>
              <a:rPr lang="en-US" sz="2800" dirty="0"/>
              <a:t> MISP Application; </a:t>
            </a:r>
            <a:r>
              <a:rPr lang="en-US" sz="2800" b="1" dirty="0"/>
              <a:t>awarded by </a:t>
            </a:r>
            <a:r>
              <a:rPr lang="en-US" sz="2800" dirty="0"/>
              <a:t>OHE and incorporated into the</a:t>
            </a:r>
            <a:r>
              <a:rPr lang="en-US" sz="2800" b="1" dirty="0"/>
              <a:t> </a:t>
            </a:r>
            <a:r>
              <a:rPr lang="en-US" sz="2800" dirty="0"/>
              <a:t>Financial Aid Award Notice. Student also receives Award Notice from OHE.</a:t>
            </a:r>
            <a:endParaRPr lang="en-US" sz="2800" b="1" dirty="0"/>
          </a:p>
          <a:p>
            <a:pPr marL="0" indent="0">
              <a:spcBef>
                <a:spcPts val="500"/>
              </a:spcBef>
              <a:spcAft>
                <a:spcPts val="500"/>
              </a:spcAft>
              <a:buNone/>
            </a:pPr>
            <a:r>
              <a:rPr lang="en-US" sz="2800" b="1" dirty="0"/>
              <a:t>Interesting Program Facts: </a:t>
            </a:r>
          </a:p>
          <a:p>
            <a:pPr lvl="1">
              <a:spcAft>
                <a:spcPts val="500"/>
              </a:spcAft>
            </a:pPr>
            <a:r>
              <a:rPr lang="en-US" sz="2400" dirty="0"/>
              <a:t>Program established in 1956</a:t>
            </a:r>
          </a:p>
          <a:p>
            <a:pPr lvl="1">
              <a:spcAft>
                <a:spcPts val="500"/>
              </a:spcAft>
            </a:pPr>
            <a:r>
              <a:rPr lang="en-US" sz="2400" dirty="0"/>
              <a:t>Award amount based on need up to $4,000 per year UG &amp; up to $6,000 for GR</a:t>
            </a:r>
          </a:p>
          <a:p>
            <a:pPr lvl="1">
              <a:spcAft>
                <a:spcPts val="500"/>
              </a:spcAft>
            </a:pPr>
            <a:r>
              <a:rPr lang="en-US" sz="2400" dirty="0"/>
              <a:t>In FY22, awarded over $2.7m in scholarships to 791 American Indian undergraduate and graduate students</a:t>
            </a:r>
            <a:endParaRPr lang="en-US" sz="2400" b="1" dirty="0"/>
          </a:p>
          <a:p>
            <a:pPr lvl="1">
              <a:spcAft>
                <a:spcPts val="500"/>
              </a:spcAft>
            </a:pPr>
            <a:r>
              <a:rPr lang="en-US" sz="2400" dirty="0"/>
              <a:t>In FY21, awarded over $2.5m in scholarships to 761 American Indian undergraduate and graduate students</a:t>
            </a:r>
          </a:p>
          <a:p>
            <a:pPr marL="0" indent="0">
              <a:spcBef>
                <a:spcPts val="500"/>
              </a:spcBef>
              <a:spcAft>
                <a:spcPts val="500"/>
              </a:spcAft>
              <a:buNone/>
            </a:pPr>
            <a:r>
              <a:rPr lang="en-US" sz="2800" b="1" dirty="0"/>
              <a:t>Administered by: </a:t>
            </a:r>
            <a:r>
              <a:rPr lang="en-US" sz="2800" dirty="0"/>
              <a:t>Nicole Strowbridge</a:t>
            </a:r>
            <a:r>
              <a:rPr lang="en-US" sz="2800" dirty="0">
                <a:solidFill>
                  <a:srgbClr val="FF0000"/>
                </a:solidFill>
                <a:highlight>
                  <a:srgbClr val="FFFF00"/>
                </a:highlight>
              </a:rPr>
              <a:t> </a:t>
            </a:r>
            <a:endParaRPr lang="en-US" sz="2400" dirty="0">
              <a:solidFill>
                <a:srgbClr val="FF0000"/>
              </a:solidFill>
              <a:highlight>
                <a:srgbClr val="FFFF00"/>
              </a:highlight>
            </a:endParaRPr>
          </a:p>
          <a:p>
            <a:pPr marL="0" indent="0">
              <a:spcBef>
                <a:spcPts val="500"/>
              </a:spcBef>
              <a:spcAft>
                <a:spcPts val="500"/>
              </a:spcAft>
              <a:buNone/>
            </a:pPr>
            <a:r>
              <a:rPr lang="en-US" sz="2800" b="1" dirty="0"/>
              <a:t>Website link: </a:t>
            </a:r>
            <a:r>
              <a:rPr lang="en-US" sz="2800" dirty="0">
                <a:hlinkClick r:id="rId3"/>
              </a:rPr>
              <a:t>Minnesota Indian Scholarship (state.mn.us)</a:t>
            </a:r>
            <a:endParaRPr lang="en-US" sz="2800" dirty="0"/>
          </a:p>
          <a:p>
            <a:pPr marL="0" indent="0">
              <a:spcBef>
                <a:spcPts val="500"/>
              </a:spcBef>
              <a:spcAft>
                <a:spcPts val="500"/>
              </a:spcAft>
              <a:buNone/>
            </a:pPr>
            <a:r>
              <a:rPr lang="en-US" sz="2800" b="1" dirty="0"/>
              <a:t>Appropriation: </a:t>
            </a:r>
            <a:r>
              <a:rPr lang="en-US" sz="2800" dirty="0"/>
              <a:t>$3.5M (2024) + $3.5M (2025)</a:t>
            </a:r>
          </a:p>
          <a:p>
            <a:pPr marL="0" indent="0">
              <a:spcBef>
                <a:spcPts val="500"/>
              </a:spcBef>
              <a:spcAft>
                <a:spcPts val="500"/>
              </a:spcAft>
              <a:buNone/>
            </a:pPr>
            <a:endParaRPr lang="en-US" sz="2800" dirty="0"/>
          </a:p>
        </p:txBody>
      </p:sp>
      <p:sp>
        <p:nvSpPr>
          <p:cNvPr id="4" name="Slide Number Placeholder 3"/>
          <p:cNvSpPr>
            <a:spLocks noGrp="1"/>
          </p:cNvSpPr>
          <p:nvPr>
            <p:ph type="sldNum" sz="quarter" idx="12"/>
          </p:nvPr>
        </p:nvSpPr>
        <p:spPr/>
        <p:txBody>
          <a:bodyPr/>
          <a:lstStyle/>
          <a:p>
            <a:fld id="{48F63A3B-78C7-47BE-AE5E-E10140E04643}" type="slidenum">
              <a:rPr lang="en-US" smtClean="0"/>
              <a:t>24</a:t>
            </a:fld>
            <a:endParaRPr lang="en-US" dirty="0"/>
          </a:p>
        </p:txBody>
      </p:sp>
    </p:spTree>
    <p:extLst>
      <p:ext uri="{BB962C8B-B14F-4D97-AF65-F5344CB8AC3E}">
        <p14:creationId xmlns:p14="http://schemas.microsoft.com/office/powerpoint/2010/main" val="27155501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Grants for Students with Intellectual and Developmental Disabilities (ID Grant)</a:t>
            </a:r>
          </a:p>
        </p:txBody>
      </p:sp>
      <p:sp>
        <p:nvSpPr>
          <p:cNvPr id="3" name="Content Placeholder 2"/>
          <p:cNvSpPr>
            <a:spLocks noGrp="1"/>
          </p:cNvSpPr>
          <p:nvPr>
            <p:ph idx="1"/>
          </p:nvPr>
        </p:nvSpPr>
        <p:spPr>
          <a:xfrm>
            <a:off x="838200" y="1825624"/>
            <a:ext cx="10515600" cy="4530725"/>
          </a:xfrm>
        </p:spPr>
        <p:txBody>
          <a:bodyPr>
            <a:normAutofit fontScale="62500" lnSpcReduction="20000"/>
          </a:bodyPr>
          <a:lstStyle/>
          <a:p>
            <a:pPr marL="0" indent="0">
              <a:spcBef>
                <a:spcPts val="500"/>
              </a:spcBef>
              <a:spcAft>
                <a:spcPts val="500"/>
              </a:spcAft>
              <a:buNone/>
            </a:pPr>
            <a:r>
              <a:rPr lang="en-US" sz="2800" b="1" dirty="0"/>
              <a:t>Program Description: </a:t>
            </a:r>
            <a:r>
              <a:rPr lang="en-US" sz="2800" dirty="0"/>
              <a:t>In an effort to provide students with intellectual and developmental disabilities financial assistance for tuition and fees, the MN Legislature established the ID Grant. Students attending eligible </a:t>
            </a:r>
            <a:r>
              <a:rPr lang="en-US" sz="2800" dirty="0">
                <a:hlinkClick r:id="rId3"/>
              </a:rPr>
              <a:t>Comprehensive Transition Programs </a:t>
            </a:r>
            <a:r>
              <a:rPr lang="en-US" sz="2800" dirty="0"/>
              <a:t>(CTP) in Minnesota may be eligible to apply.</a:t>
            </a:r>
          </a:p>
          <a:p>
            <a:pPr lvl="1">
              <a:spcAft>
                <a:spcPts val="500"/>
              </a:spcAft>
            </a:pPr>
            <a:r>
              <a:rPr lang="en-US" sz="2400" dirty="0"/>
              <a:t>Bethel University</a:t>
            </a:r>
          </a:p>
          <a:p>
            <a:pPr lvl="1">
              <a:spcAft>
                <a:spcPts val="500"/>
              </a:spcAft>
            </a:pPr>
            <a:r>
              <a:rPr lang="en-US" sz="2400" dirty="0"/>
              <a:t>Central Lakes College</a:t>
            </a:r>
          </a:p>
          <a:p>
            <a:pPr lvl="1">
              <a:spcAft>
                <a:spcPts val="500"/>
              </a:spcAft>
            </a:pPr>
            <a:r>
              <a:rPr lang="en-US" sz="2400" dirty="0"/>
              <a:t>Ridgewater Community College</a:t>
            </a:r>
            <a:endParaRPr lang="en-US" sz="2800" dirty="0"/>
          </a:p>
          <a:p>
            <a:pPr marL="0" indent="0">
              <a:spcBef>
                <a:spcPts val="500"/>
              </a:spcBef>
              <a:spcAft>
                <a:spcPts val="500"/>
              </a:spcAft>
              <a:buNone/>
            </a:pPr>
            <a:r>
              <a:rPr lang="en-US" sz="2800" b="1" dirty="0"/>
              <a:t>Apply via </a:t>
            </a:r>
            <a:r>
              <a:rPr lang="en-US" sz="2800" dirty="0"/>
              <a:t>FAFSA or MN DA and </a:t>
            </a:r>
            <a:r>
              <a:rPr lang="en-US" sz="2800" b="1" dirty="0"/>
              <a:t>awarded by </a:t>
            </a:r>
            <a:r>
              <a:rPr lang="en-US" sz="2800" dirty="0"/>
              <a:t>OHE and incorporated into the</a:t>
            </a:r>
          </a:p>
          <a:p>
            <a:pPr marL="0" indent="0">
              <a:spcBef>
                <a:spcPts val="500"/>
              </a:spcBef>
              <a:spcAft>
                <a:spcPts val="500"/>
              </a:spcAft>
              <a:buNone/>
            </a:pPr>
            <a:r>
              <a:rPr lang="en-US" sz="2800" dirty="0"/>
              <a:t> Financial Aid Award Notice</a:t>
            </a:r>
            <a:endParaRPr lang="en-US" sz="2800" b="1" dirty="0"/>
          </a:p>
          <a:p>
            <a:pPr marL="0" indent="0">
              <a:spcBef>
                <a:spcPts val="500"/>
              </a:spcBef>
              <a:spcAft>
                <a:spcPts val="500"/>
              </a:spcAft>
              <a:buNone/>
            </a:pPr>
            <a:r>
              <a:rPr lang="en-US" sz="2800" b="1" dirty="0"/>
              <a:t>Interesting Program Facts:</a:t>
            </a:r>
          </a:p>
          <a:p>
            <a:pPr lvl="1">
              <a:spcAft>
                <a:spcPts val="500"/>
              </a:spcAft>
            </a:pPr>
            <a:r>
              <a:rPr lang="en-US" sz="2400" dirty="0"/>
              <a:t>Maximum annual award of $5,554 (FY 2023)</a:t>
            </a:r>
          </a:p>
          <a:p>
            <a:pPr lvl="1">
              <a:spcAft>
                <a:spcPts val="500"/>
              </a:spcAft>
            </a:pPr>
            <a:r>
              <a:rPr lang="en-US" sz="2400" dirty="0"/>
              <a:t>Annually awards 30-40 students </a:t>
            </a:r>
          </a:p>
          <a:p>
            <a:pPr marL="0" indent="0">
              <a:spcBef>
                <a:spcPts val="500"/>
              </a:spcBef>
              <a:spcAft>
                <a:spcPts val="500"/>
              </a:spcAft>
              <a:buNone/>
            </a:pPr>
            <a:r>
              <a:rPr lang="en-US" sz="2800" b="1" dirty="0"/>
              <a:t>Administered by: </a:t>
            </a:r>
            <a:r>
              <a:rPr lang="en-US" sz="2800" dirty="0"/>
              <a:t>Shannon Olson</a:t>
            </a:r>
          </a:p>
          <a:p>
            <a:pPr marL="0" indent="0">
              <a:spcBef>
                <a:spcPts val="500"/>
              </a:spcBef>
              <a:spcAft>
                <a:spcPts val="500"/>
              </a:spcAft>
              <a:buNone/>
            </a:pPr>
            <a:r>
              <a:rPr lang="en-US" sz="2800" b="1" dirty="0"/>
              <a:t>Website link: </a:t>
            </a:r>
            <a:r>
              <a:rPr lang="en-US" sz="2800" dirty="0">
                <a:hlinkClick r:id="rId4"/>
              </a:rPr>
              <a:t>http://www.ohe.state.mn.us/mPg.cfm?pageID=2295</a:t>
            </a:r>
            <a:r>
              <a:rPr lang="en-US" sz="2800" dirty="0"/>
              <a:t> </a:t>
            </a:r>
          </a:p>
          <a:p>
            <a:pPr marL="0" indent="0">
              <a:spcBef>
                <a:spcPts val="500"/>
              </a:spcBef>
              <a:spcAft>
                <a:spcPts val="500"/>
              </a:spcAft>
              <a:buNone/>
            </a:pPr>
            <a:r>
              <a:rPr lang="en-US" sz="2800" b="1" dirty="0"/>
              <a:t>Appropriation: </a:t>
            </a:r>
            <a:r>
              <a:rPr lang="en-US" sz="2800" dirty="0"/>
              <a:t>$200,000 (2022) + $200,000 (2023)</a:t>
            </a:r>
          </a:p>
        </p:txBody>
      </p:sp>
      <p:pic>
        <p:nvPicPr>
          <p:cNvPr id="4" name="Picture 3"/>
          <p:cNvPicPr>
            <a:picLocks noChangeAspect="1"/>
          </p:cNvPicPr>
          <p:nvPr/>
        </p:nvPicPr>
        <p:blipFill>
          <a:blip r:embed="rId5"/>
          <a:stretch>
            <a:fillRect/>
          </a:stretch>
        </p:blipFill>
        <p:spPr>
          <a:xfrm>
            <a:off x="8038681" y="2652481"/>
            <a:ext cx="3436537" cy="4104207"/>
          </a:xfrm>
          <a:prstGeom prst="rect">
            <a:avLst/>
          </a:prstGeom>
        </p:spPr>
      </p:pic>
      <p:sp>
        <p:nvSpPr>
          <p:cNvPr id="5" name="Slide Number Placeholder 4"/>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31534482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Minnesota Student Teacher Grants</a:t>
            </a:r>
            <a:endParaRPr lang="en-US" dirty="0"/>
          </a:p>
        </p:txBody>
      </p:sp>
      <p:sp>
        <p:nvSpPr>
          <p:cNvPr id="3" name="Content Placeholder 2"/>
          <p:cNvSpPr>
            <a:spLocks noGrp="1"/>
          </p:cNvSpPr>
          <p:nvPr>
            <p:ph idx="1"/>
          </p:nvPr>
        </p:nvSpPr>
        <p:spPr/>
        <p:txBody>
          <a:bodyPr>
            <a:normAutofit fontScale="92500" lnSpcReduction="20000"/>
          </a:bodyPr>
          <a:lstStyle/>
          <a:p>
            <a:pPr marL="0" indent="0">
              <a:spcBef>
                <a:spcPts val="500"/>
              </a:spcBef>
              <a:spcAft>
                <a:spcPts val="500"/>
              </a:spcAft>
              <a:buNone/>
            </a:pPr>
            <a:r>
              <a:rPr lang="en-US" sz="2400" b="1" dirty="0"/>
              <a:t>Program Description: </a:t>
            </a:r>
            <a:r>
              <a:rPr lang="en-US" sz="2400" dirty="0"/>
              <a:t>Minnesota Student Teacher Grants provides postsecondary financial assistance to eligible students enrolled in Minnesota teacher preparation programs during one term in which the student is completing a required 12-week or more student teaching experience. Award is up to $7,500. </a:t>
            </a:r>
          </a:p>
          <a:p>
            <a:pPr marL="0" indent="0">
              <a:spcBef>
                <a:spcPts val="500"/>
              </a:spcBef>
              <a:spcAft>
                <a:spcPts val="500"/>
              </a:spcAft>
              <a:buNone/>
            </a:pPr>
            <a:r>
              <a:rPr lang="en-US" sz="2400" b="1" dirty="0"/>
              <a:t>Apply via </a:t>
            </a:r>
            <a:r>
              <a:rPr lang="en-US" sz="2400" dirty="0"/>
              <a:t>FAFSA or MN DA </a:t>
            </a:r>
            <a:r>
              <a:rPr lang="en-US" sz="2400" u="sng" dirty="0"/>
              <a:t>and</a:t>
            </a:r>
            <a:r>
              <a:rPr lang="en-US" sz="2400" dirty="0"/>
              <a:t> OHE Application; </a:t>
            </a:r>
            <a:r>
              <a:rPr lang="en-US" sz="2400" b="1" dirty="0"/>
              <a:t>awarded by OHE </a:t>
            </a:r>
            <a:r>
              <a:rPr lang="en-US" sz="2400" dirty="0"/>
              <a:t>and incorporated into the Financial Aid Award Notice. Student also receives Award Notice from OHE.</a:t>
            </a:r>
            <a:endParaRPr lang="en-US" sz="2400" b="1" dirty="0"/>
          </a:p>
          <a:p>
            <a:pPr marL="0" indent="0">
              <a:spcBef>
                <a:spcPts val="500"/>
              </a:spcBef>
              <a:spcAft>
                <a:spcPts val="500"/>
              </a:spcAft>
              <a:buNone/>
            </a:pPr>
            <a:r>
              <a:rPr lang="en-US" sz="2200" b="1" dirty="0"/>
              <a:t>Interesting Program Facts:</a:t>
            </a:r>
          </a:p>
          <a:p>
            <a:pPr lvl="1">
              <a:spcAft>
                <a:spcPts val="500"/>
              </a:spcAft>
              <a:buClr>
                <a:srgbClr val="003865"/>
              </a:buClr>
            </a:pPr>
            <a:r>
              <a:rPr lang="en-US" sz="2200" dirty="0">
                <a:solidFill>
                  <a:srgbClr val="003865"/>
                </a:solidFill>
              </a:rPr>
              <a:t>Comprised of 2 programs: Underrepresented Student Teacher Grant (USTG) and Student Teacher Grants in Shortage Areas (STSA)</a:t>
            </a:r>
          </a:p>
          <a:p>
            <a:pPr lvl="1">
              <a:spcAft>
                <a:spcPts val="500"/>
              </a:spcAft>
              <a:buClr>
                <a:srgbClr val="003865"/>
              </a:buClr>
            </a:pPr>
            <a:r>
              <a:rPr lang="en-US" sz="2200" dirty="0"/>
              <a:t>2021-22 – USTG: $946,726 and 140 awards/STSA: $485,104 and 72 awards</a:t>
            </a:r>
          </a:p>
          <a:p>
            <a:pPr marL="0" indent="0">
              <a:spcBef>
                <a:spcPts val="500"/>
              </a:spcBef>
              <a:spcAft>
                <a:spcPts val="500"/>
              </a:spcAft>
              <a:buNone/>
            </a:pPr>
            <a:r>
              <a:rPr lang="en-US" sz="2200" b="1" dirty="0"/>
              <a:t>Administered by: </a:t>
            </a:r>
            <a:r>
              <a:rPr lang="en-US" sz="2200" dirty="0"/>
              <a:t>Diamee Xiong Yang</a:t>
            </a:r>
            <a:endParaRPr lang="en-US" sz="2000" dirty="0">
              <a:solidFill>
                <a:srgbClr val="FF0000"/>
              </a:solidFill>
              <a:highlight>
                <a:srgbClr val="FFFF00"/>
              </a:highlight>
            </a:endParaRPr>
          </a:p>
          <a:p>
            <a:pPr marL="0" indent="0">
              <a:spcBef>
                <a:spcPts val="500"/>
              </a:spcBef>
              <a:spcAft>
                <a:spcPts val="500"/>
              </a:spcAft>
              <a:buNone/>
            </a:pPr>
            <a:r>
              <a:rPr lang="en-US" sz="2200" b="1" dirty="0"/>
              <a:t>Website link: </a:t>
            </a:r>
            <a:r>
              <a:rPr lang="en-US" sz="2200" dirty="0">
                <a:hlinkClick r:id="rId3"/>
              </a:rPr>
              <a:t>http://www.ohe.state.mn.us/mPg.cfm?PageID=2248</a:t>
            </a:r>
            <a:r>
              <a:rPr lang="en-US" sz="2200" dirty="0"/>
              <a:t> </a:t>
            </a:r>
          </a:p>
          <a:p>
            <a:pPr marL="0" indent="0">
              <a:spcBef>
                <a:spcPts val="500"/>
              </a:spcBef>
              <a:spcAft>
                <a:spcPts val="500"/>
              </a:spcAft>
              <a:buNone/>
            </a:pPr>
            <a:r>
              <a:rPr lang="en-US" sz="2200" b="1" dirty="0"/>
              <a:t>Appropriation: </a:t>
            </a:r>
            <a:r>
              <a:rPr lang="en-US" sz="2200" dirty="0"/>
              <a:t>USTG: $1m (2022) + $1m (2023) and STSA: $500k (2022) + $500k (2023) </a:t>
            </a:r>
          </a:p>
        </p:txBody>
      </p:sp>
    </p:spTree>
    <p:extLst>
      <p:ext uri="{BB962C8B-B14F-4D97-AF65-F5344CB8AC3E}">
        <p14:creationId xmlns:p14="http://schemas.microsoft.com/office/powerpoint/2010/main" val="4145463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Minnesota Aspiring Teachers of Color Scholarship (ATS) </a:t>
            </a:r>
            <a:br>
              <a:rPr lang="en-US" dirty="0"/>
            </a:br>
            <a:r>
              <a:rPr lang="en-US" dirty="0"/>
              <a:t>Pilot Program</a:t>
            </a:r>
          </a:p>
        </p:txBody>
      </p:sp>
      <p:sp>
        <p:nvSpPr>
          <p:cNvPr id="3" name="Content Placeholder 2"/>
          <p:cNvSpPr>
            <a:spLocks noGrp="1"/>
          </p:cNvSpPr>
          <p:nvPr>
            <p:ph idx="1"/>
          </p:nvPr>
        </p:nvSpPr>
        <p:spPr/>
        <p:txBody>
          <a:bodyPr>
            <a:normAutofit fontScale="77500" lnSpcReduction="20000"/>
          </a:bodyPr>
          <a:lstStyle/>
          <a:p>
            <a:pPr marL="0" indent="0">
              <a:spcBef>
                <a:spcPts val="500"/>
              </a:spcBef>
              <a:spcAft>
                <a:spcPts val="500"/>
              </a:spcAft>
              <a:buNone/>
            </a:pPr>
            <a:r>
              <a:rPr lang="en-US" sz="2600" b="1" dirty="0"/>
              <a:t>Program Description: </a:t>
            </a:r>
            <a:r>
              <a:rPr lang="en-US" dirty="0"/>
              <a:t>The Minnesota Aspiring Teachers of Color Scholarship (ATS) is a pilot program established in 2021 to provide up to $10,000 to </a:t>
            </a:r>
            <a:r>
              <a:rPr lang="en-US" u="sng" dirty="0"/>
              <a:t>undergraduate and graduate students </a:t>
            </a:r>
            <a:r>
              <a:rPr lang="en-US" dirty="0"/>
              <a:t>who are preparing to become teachers, have demonstrated financial need, and belong to racial or ethnic groups underrepresented in the state’s teacher workforce. $25,000 lifetime cap/student</a:t>
            </a:r>
          </a:p>
          <a:p>
            <a:pPr marL="0" indent="0">
              <a:spcBef>
                <a:spcPts val="500"/>
              </a:spcBef>
              <a:spcAft>
                <a:spcPts val="500"/>
              </a:spcAft>
              <a:buNone/>
            </a:pPr>
            <a:r>
              <a:rPr lang="en-US" sz="2400" b="1" dirty="0"/>
              <a:t>Apply via </a:t>
            </a:r>
            <a:r>
              <a:rPr lang="en-US" sz="2400" dirty="0"/>
              <a:t>FAFSA or MN DA </a:t>
            </a:r>
            <a:r>
              <a:rPr lang="en-US" sz="2400" u="sng" dirty="0"/>
              <a:t>and</a:t>
            </a:r>
            <a:r>
              <a:rPr lang="en-US" sz="2400" dirty="0"/>
              <a:t> OHE Application; </a:t>
            </a:r>
            <a:r>
              <a:rPr lang="en-US" sz="2400" b="1" dirty="0"/>
              <a:t>awarded by OHE </a:t>
            </a:r>
            <a:r>
              <a:rPr lang="en-US" sz="2400" dirty="0"/>
              <a:t>and incorporated into the Financial Aid Award Notice. Student also receives Award Notice from OHE.</a:t>
            </a:r>
            <a:endParaRPr lang="en-US" sz="2400" b="1" dirty="0"/>
          </a:p>
          <a:p>
            <a:pPr marL="0" indent="0">
              <a:spcBef>
                <a:spcPts val="500"/>
              </a:spcBef>
              <a:spcAft>
                <a:spcPts val="500"/>
              </a:spcAft>
              <a:buNone/>
            </a:pPr>
            <a:r>
              <a:rPr lang="en-US" sz="2200" b="1" dirty="0"/>
              <a:t>Interesting Program Facts:</a:t>
            </a:r>
          </a:p>
          <a:p>
            <a:pPr lvl="1">
              <a:spcAft>
                <a:spcPts val="500"/>
              </a:spcAft>
              <a:buClr>
                <a:srgbClr val="003865"/>
              </a:buClr>
            </a:pPr>
            <a:r>
              <a:rPr lang="en-US" sz="2200" dirty="0">
                <a:solidFill>
                  <a:srgbClr val="003865"/>
                </a:solidFill>
              </a:rPr>
              <a:t>Application was available in May, Priority Application Deadline June 17</a:t>
            </a:r>
          </a:p>
          <a:p>
            <a:pPr lvl="1">
              <a:spcAft>
                <a:spcPts val="500"/>
              </a:spcAft>
              <a:buClr>
                <a:srgbClr val="003865"/>
              </a:buClr>
            </a:pPr>
            <a:r>
              <a:rPr lang="en-US" sz="2200" dirty="0">
                <a:solidFill>
                  <a:srgbClr val="003865"/>
                </a:solidFill>
              </a:rPr>
              <a:t>FY23 (as of December 2022): 225 applications received</a:t>
            </a:r>
          </a:p>
          <a:p>
            <a:pPr lvl="1">
              <a:spcAft>
                <a:spcPts val="500"/>
              </a:spcAft>
              <a:buClr>
                <a:srgbClr val="003865"/>
              </a:buClr>
            </a:pPr>
            <a:r>
              <a:rPr lang="en-US" sz="2200" dirty="0">
                <a:solidFill>
                  <a:srgbClr val="003865"/>
                </a:solidFill>
              </a:rPr>
              <a:t>FY23 (as of December 2022): 175 awards made</a:t>
            </a:r>
          </a:p>
          <a:p>
            <a:pPr marL="0" indent="0">
              <a:spcBef>
                <a:spcPts val="500"/>
              </a:spcBef>
              <a:spcAft>
                <a:spcPts val="500"/>
              </a:spcAft>
              <a:buNone/>
            </a:pPr>
            <a:r>
              <a:rPr lang="en-US" sz="2200" b="1" dirty="0"/>
              <a:t>Administered by: </a:t>
            </a:r>
            <a:r>
              <a:rPr lang="en-US" sz="2400" dirty="0"/>
              <a:t>Diamee Xiong Yang</a:t>
            </a:r>
            <a:endParaRPr lang="en-US" sz="2000" dirty="0">
              <a:solidFill>
                <a:srgbClr val="FF0000"/>
              </a:solidFill>
              <a:highlight>
                <a:srgbClr val="FFFF00"/>
              </a:highlight>
            </a:endParaRPr>
          </a:p>
          <a:p>
            <a:pPr marL="0" indent="0">
              <a:spcBef>
                <a:spcPts val="500"/>
              </a:spcBef>
              <a:spcAft>
                <a:spcPts val="500"/>
              </a:spcAft>
              <a:buNone/>
            </a:pPr>
            <a:r>
              <a:rPr lang="en-US" sz="2200" b="1" dirty="0"/>
              <a:t>Website link: </a:t>
            </a:r>
            <a:r>
              <a:rPr lang="en-US" sz="2200" dirty="0">
                <a:hlinkClick r:id="rId3"/>
              </a:rPr>
              <a:t>http://www.ohe.state.mn.us/mPg.cfm?pageID=2508</a:t>
            </a:r>
            <a:r>
              <a:rPr lang="en-US" sz="2200" dirty="0"/>
              <a:t> </a:t>
            </a:r>
          </a:p>
          <a:p>
            <a:pPr marL="0" indent="0">
              <a:spcBef>
                <a:spcPts val="500"/>
              </a:spcBef>
              <a:spcAft>
                <a:spcPts val="500"/>
              </a:spcAft>
              <a:buNone/>
            </a:pPr>
            <a:r>
              <a:rPr lang="en-US" sz="2200" b="1" dirty="0"/>
              <a:t>Appropriation: </a:t>
            </a:r>
            <a:r>
              <a:rPr lang="en-US" sz="2200" dirty="0"/>
              <a:t>$1.5m (2022) + $1.5m (2023) One-time appropriation available until 7/1/2025</a:t>
            </a:r>
          </a:p>
        </p:txBody>
      </p:sp>
    </p:spTree>
    <p:extLst>
      <p:ext uri="{BB962C8B-B14F-4D97-AF65-F5344CB8AC3E}">
        <p14:creationId xmlns:p14="http://schemas.microsoft.com/office/powerpoint/2010/main" val="212592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49"/>
            <a:ext cx="10515600" cy="914400"/>
          </a:xfrm>
        </p:spPr>
        <p:txBody>
          <a:bodyPr>
            <a:normAutofit fontScale="90000"/>
          </a:bodyPr>
          <a:lstStyle/>
          <a:p>
            <a:br>
              <a:rPr lang="en-US" dirty="0"/>
            </a:br>
            <a:r>
              <a:rPr lang="en-US" dirty="0"/>
              <a:t>Minnesota Future Together Grant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spcBef>
                <a:spcPts val="500"/>
              </a:spcBef>
              <a:spcAft>
                <a:spcPts val="500"/>
              </a:spcAft>
              <a:buNone/>
            </a:pPr>
            <a:r>
              <a:rPr lang="en-US" sz="2600" b="1" dirty="0"/>
              <a:t>Program Description: </a:t>
            </a:r>
            <a:r>
              <a:rPr lang="en-US" dirty="0"/>
              <a:t>The Minnesota Future Together Grant provides eligible Minnesotans a tuition and fees -free pathway to earning a certificate, diploma, associate’s degree, or bachelor’s degree at any MN public institution. Grants are available starting spring 2022 until spring 2024 </a:t>
            </a:r>
            <a:r>
              <a:rPr lang="en-US" b="1" dirty="0"/>
              <a:t>OR</a:t>
            </a:r>
            <a:r>
              <a:rPr lang="en-US" dirty="0"/>
              <a:t> until all funds are dispensed, whichever comes first. Program was made possible with investment by Governor Tim Walz with federal American Recovery Plan funds.</a:t>
            </a:r>
            <a:endParaRPr lang="en-US" sz="2600" dirty="0"/>
          </a:p>
          <a:p>
            <a:pPr marL="0" indent="0">
              <a:spcBef>
                <a:spcPts val="500"/>
              </a:spcBef>
              <a:spcAft>
                <a:spcPts val="500"/>
              </a:spcAft>
              <a:buNone/>
            </a:pPr>
            <a:r>
              <a:rPr lang="en-US" sz="2000" b="1" dirty="0"/>
              <a:t>Apply via </a:t>
            </a:r>
            <a:r>
              <a:rPr lang="en-US" sz="2000" dirty="0"/>
              <a:t>FAFSA or MN DA and </a:t>
            </a:r>
            <a:r>
              <a:rPr lang="en-US" sz="2000" b="1" dirty="0"/>
              <a:t>awarded by </a:t>
            </a:r>
            <a:r>
              <a:rPr lang="en-US" sz="2000" dirty="0"/>
              <a:t>Financial Aid Office and incorporated into the Financial Aid Award Notice. </a:t>
            </a:r>
          </a:p>
          <a:p>
            <a:pPr marL="0" indent="0">
              <a:spcBef>
                <a:spcPts val="500"/>
              </a:spcBef>
              <a:spcAft>
                <a:spcPts val="500"/>
              </a:spcAft>
              <a:buNone/>
            </a:pPr>
            <a:r>
              <a:rPr lang="en-US" sz="2200" b="1" dirty="0"/>
              <a:t>Interesting Program Facts:</a:t>
            </a:r>
          </a:p>
          <a:p>
            <a:pPr lvl="1">
              <a:spcAft>
                <a:spcPts val="500"/>
              </a:spcAft>
              <a:buClr>
                <a:srgbClr val="003865"/>
              </a:buClr>
            </a:pPr>
            <a:r>
              <a:rPr lang="en-US" sz="2200" dirty="0">
                <a:solidFill>
                  <a:srgbClr val="003865"/>
                </a:solidFill>
              </a:rPr>
              <a:t>Students must be enrolled in eligible academic program that leads to high-need career</a:t>
            </a:r>
          </a:p>
          <a:p>
            <a:pPr lvl="1">
              <a:spcAft>
                <a:spcPts val="500"/>
              </a:spcAft>
              <a:buClr>
                <a:srgbClr val="003865"/>
              </a:buClr>
            </a:pPr>
            <a:r>
              <a:rPr lang="en-US" sz="2200" dirty="0">
                <a:solidFill>
                  <a:srgbClr val="003865"/>
                </a:solidFill>
              </a:rPr>
              <a:t>Students must have family AGI less than $50k </a:t>
            </a:r>
            <a:r>
              <a:rPr lang="en-US" sz="2200" b="1" dirty="0">
                <a:solidFill>
                  <a:srgbClr val="003865"/>
                </a:solidFill>
              </a:rPr>
              <a:t>or</a:t>
            </a:r>
          </a:p>
          <a:p>
            <a:pPr lvl="1">
              <a:spcAft>
                <a:spcPts val="500"/>
              </a:spcAft>
              <a:buClr>
                <a:srgbClr val="003865"/>
              </a:buClr>
            </a:pPr>
            <a:r>
              <a:rPr lang="en-US" sz="2200" dirty="0"/>
              <a:t>Have a Family AGI less than $100,000 </a:t>
            </a:r>
            <a:r>
              <a:rPr lang="en-US" sz="2200" b="1" dirty="0"/>
              <a:t>and</a:t>
            </a:r>
            <a:r>
              <a:rPr lang="en-US" sz="2200" dirty="0"/>
              <a:t> have worked in a critical industry between 3/1/2020-12/31/2021; </a:t>
            </a:r>
            <a:r>
              <a:rPr lang="en-US" sz="2200" b="1" dirty="0"/>
              <a:t>or</a:t>
            </a:r>
            <a:r>
              <a:rPr lang="en-US" sz="2200" dirty="0"/>
              <a:t> received unemployment benefits between 3/1/2020-12/31/2021</a:t>
            </a:r>
            <a:endParaRPr lang="en-US" sz="2200" dirty="0">
              <a:solidFill>
                <a:srgbClr val="003865"/>
              </a:solidFill>
            </a:endParaRPr>
          </a:p>
          <a:p>
            <a:pPr marL="0" indent="0">
              <a:spcBef>
                <a:spcPts val="500"/>
              </a:spcBef>
              <a:spcAft>
                <a:spcPts val="500"/>
              </a:spcAft>
              <a:buNone/>
            </a:pPr>
            <a:r>
              <a:rPr lang="en-US" sz="2200" b="1" dirty="0"/>
              <a:t>Administered by: </a:t>
            </a:r>
            <a:r>
              <a:rPr lang="en-US" sz="2200" dirty="0"/>
              <a:t>Tara Winchester</a:t>
            </a:r>
          </a:p>
          <a:p>
            <a:pPr marL="0" indent="0">
              <a:spcBef>
                <a:spcPts val="500"/>
              </a:spcBef>
              <a:spcAft>
                <a:spcPts val="500"/>
              </a:spcAft>
              <a:buNone/>
            </a:pPr>
            <a:r>
              <a:rPr lang="en-US" sz="2200" b="1" dirty="0"/>
              <a:t>Website link: </a:t>
            </a:r>
            <a:r>
              <a:rPr lang="en-US" sz="2200" dirty="0">
                <a:hlinkClick r:id="rId3"/>
              </a:rPr>
              <a:t>http://www.ohe.state.mn.us/sPages/FTG.cfm</a:t>
            </a:r>
            <a:endParaRPr lang="en-US" sz="2200" dirty="0"/>
          </a:p>
          <a:p>
            <a:pPr marL="0" indent="0">
              <a:spcBef>
                <a:spcPts val="500"/>
              </a:spcBef>
              <a:spcAft>
                <a:spcPts val="500"/>
              </a:spcAft>
              <a:buNone/>
            </a:pPr>
            <a:r>
              <a:rPr lang="en-US" sz="2200" b="1" dirty="0"/>
              <a:t>Appropriation: </a:t>
            </a:r>
            <a:r>
              <a:rPr lang="en-US" sz="2200" dirty="0"/>
              <a:t>$35m available for grants, administration, and communications</a:t>
            </a:r>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838200" y="401399"/>
            <a:ext cx="2581275"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TEMPORARY</a:t>
            </a:r>
          </a:p>
        </p:txBody>
      </p:sp>
    </p:spTree>
    <p:extLst>
      <p:ext uri="{BB962C8B-B14F-4D97-AF65-F5344CB8AC3E}">
        <p14:creationId xmlns:p14="http://schemas.microsoft.com/office/powerpoint/2010/main" val="1895717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Academic Enrichment Program (SAEP)</a:t>
            </a:r>
          </a:p>
        </p:txBody>
      </p:sp>
      <p:sp>
        <p:nvSpPr>
          <p:cNvPr id="3" name="Content Placeholder 2"/>
          <p:cNvSpPr>
            <a:spLocks noGrp="1"/>
          </p:cNvSpPr>
          <p:nvPr>
            <p:ph idx="1"/>
          </p:nvPr>
        </p:nvSpPr>
        <p:spPr>
          <a:xfrm>
            <a:off x="838200" y="1462768"/>
            <a:ext cx="10515600" cy="4994031"/>
          </a:xfrm>
        </p:spPr>
        <p:txBody>
          <a:bodyPr>
            <a:normAutofit fontScale="62500" lnSpcReduction="20000"/>
          </a:bodyPr>
          <a:lstStyle/>
          <a:p>
            <a:pPr marL="0" indent="0">
              <a:spcBef>
                <a:spcPts val="500"/>
              </a:spcBef>
              <a:spcAft>
                <a:spcPts val="500"/>
              </a:spcAft>
              <a:buNone/>
            </a:pPr>
            <a:r>
              <a:rPr lang="en-US" sz="3200" b="1" dirty="0"/>
              <a:t>Program Description: </a:t>
            </a:r>
            <a:r>
              <a:rPr lang="en-US" sz="3200" dirty="0"/>
              <a:t>The Summer Academic Enrichment program provides stipends on a first-come, first-serve basis, to cover all or a portion of the direct costs for students in grades 3 through 11 to attend eligible summer enrichment programs.  Students apply directly through the summer camp.</a:t>
            </a:r>
          </a:p>
          <a:p>
            <a:pPr marL="0" indent="0">
              <a:spcBef>
                <a:spcPts val="500"/>
              </a:spcBef>
              <a:spcAft>
                <a:spcPts val="500"/>
              </a:spcAft>
              <a:buNone/>
            </a:pPr>
            <a:r>
              <a:rPr lang="en-US" sz="3200" b="1" dirty="0"/>
              <a:t>Interesting Program Facts:</a:t>
            </a:r>
          </a:p>
          <a:p>
            <a:pPr lvl="1" fontAlgn="base"/>
            <a:r>
              <a:rPr lang="en-US" sz="2200" dirty="0"/>
              <a:t>Summer 2023 supported 935 students (2022: 586, 2021: 266, 2020: 133, 2019: 568, 2018: 801)​</a:t>
            </a:r>
          </a:p>
          <a:p>
            <a:pPr lvl="1" fontAlgn="base"/>
            <a:r>
              <a:rPr lang="en-US" sz="2200" dirty="0"/>
              <a:t>Summer 2023 awarded $799,374 (2022: $475,039, 2021: $198,942; 2020: $98,782; 2019: $473,071; 2018: $700,000)​</a:t>
            </a:r>
          </a:p>
          <a:p>
            <a:pPr lvl="1" fontAlgn="base"/>
            <a:r>
              <a:rPr lang="en-US" sz="2200" dirty="0"/>
              <a:t>Summer 2023, 23 program sponsors hosted 74 summer program camp options in content areas of science, communications, fine arts, performing arts, social science, social studies and world language arts and culture.​</a:t>
            </a:r>
          </a:p>
          <a:p>
            <a:pPr lvl="1" fontAlgn="base"/>
            <a:r>
              <a:rPr lang="en-US" sz="2200" dirty="0"/>
              <a:t>Previous program sponsors include Concordia Language Village, St Cloud State University, Wolf Ridge Environmental Learning Center, Best Prep and Minnesota Institute for Talented Youth ​</a:t>
            </a:r>
          </a:p>
          <a:p>
            <a:pPr lvl="1" fontAlgn="base"/>
            <a:r>
              <a:rPr lang="en-US" sz="2200" dirty="0"/>
              <a:t>In 2023, 42.34% of the applicant pool were students from racial/ethnic groups underrepresented in postsecondary education.</a:t>
            </a:r>
          </a:p>
          <a:p>
            <a:pPr marL="0" indent="0">
              <a:spcBef>
                <a:spcPts val="500"/>
              </a:spcBef>
              <a:spcAft>
                <a:spcPts val="500"/>
              </a:spcAft>
              <a:buNone/>
            </a:pPr>
            <a:r>
              <a:rPr lang="en-US" sz="3200" b="1" dirty="0"/>
              <a:t>Administered by: </a:t>
            </a:r>
            <a:r>
              <a:rPr lang="en-US" sz="3200" dirty="0"/>
              <a:t>Brenda Larter </a:t>
            </a:r>
          </a:p>
          <a:p>
            <a:pPr marL="0" indent="0">
              <a:spcBef>
                <a:spcPts val="500"/>
              </a:spcBef>
              <a:spcAft>
                <a:spcPts val="500"/>
              </a:spcAft>
              <a:buNone/>
            </a:pPr>
            <a:r>
              <a:rPr lang="en-US" sz="3200" b="1" dirty="0"/>
              <a:t>Website link: </a:t>
            </a:r>
            <a:r>
              <a:rPr lang="en-US" sz="3200" dirty="0">
                <a:hlinkClick r:id="rId3"/>
              </a:rPr>
              <a:t>http://www.ohe.state.mn.us/mPg.cfm?pageID=1958</a:t>
            </a:r>
            <a:r>
              <a:rPr lang="en-US" sz="3200" dirty="0"/>
              <a:t> </a:t>
            </a:r>
          </a:p>
          <a:p>
            <a:pPr marL="0" indent="0">
              <a:spcBef>
                <a:spcPts val="500"/>
              </a:spcBef>
              <a:spcAft>
                <a:spcPts val="500"/>
              </a:spcAft>
              <a:buNone/>
            </a:pPr>
            <a:r>
              <a:rPr lang="en-US" sz="3200" b="1" dirty="0"/>
              <a:t>Appropriation: </a:t>
            </a:r>
            <a:r>
              <a:rPr lang="en-US" sz="3200" dirty="0"/>
              <a:t>$242,500 + $625,000 from ARPA (2022) +</a:t>
            </a:r>
            <a:r>
              <a:rPr lang="en-US" sz="3200" dirty="0">
                <a:solidFill>
                  <a:srgbClr val="FF0000"/>
                </a:solidFill>
              </a:rPr>
              <a:t> $ 635,000 (2023) </a:t>
            </a:r>
          </a:p>
        </p:txBody>
      </p:sp>
      <p:sp>
        <p:nvSpPr>
          <p:cNvPr id="4" name="Slide Number Placeholder 3"/>
          <p:cNvSpPr>
            <a:spLocks noGrp="1"/>
          </p:cNvSpPr>
          <p:nvPr>
            <p:ph type="sldNum" sz="quarter" idx="12"/>
          </p:nvPr>
        </p:nvSpPr>
        <p:spPr/>
        <p:txBody>
          <a:bodyPr/>
          <a:lstStyle/>
          <a:p>
            <a:fld id="{48F63A3B-78C7-47BE-AE5E-E10140E04643}" type="slidenum">
              <a:rPr lang="en-US" smtClean="0"/>
              <a:t>29</a:t>
            </a:fld>
            <a:endParaRPr lang="en-US" dirty="0"/>
          </a:p>
        </p:txBody>
      </p:sp>
      <p:sp>
        <p:nvSpPr>
          <p:cNvPr id="5" name="Text Placeholder 7">
            <a:extLst>
              <a:ext uri="{FF2B5EF4-FFF2-40B4-BE49-F238E27FC236}">
                <a16:creationId xmlns:a16="http://schemas.microsoft.com/office/drawing/2014/main" id="{E48DFFF0-CA1A-4C37-A73E-DB144E6395E5}"/>
              </a:ext>
            </a:extLst>
          </p:cNvPr>
          <p:cNvSpPr txBox="1">
            <a:spLocks/>
          </p:cNvSpPr>
          <p:nvPr/>
        </p:nvSpPr>
        <p:spPr>
          <a:xfrm>
            <a:off x="8086725" y="4801949"/>
            <a:ext cx="1933575" cy="1330801"/>
          </a:xfrm>
          <a:prstGeom prst="ellipse">
            <a:avLst/>
          </a:prstGeom>
          <a:solidFill>
            <a:srgbClr val="78BE21">
              <a:alpha val="87843"/>
            </a:srgbClr>
          </a:solidFill>
        </p:spPr>
        <p:txBody>
          <a:bodyPr anchor="ctr">
            <a:normAutofit fontScale="92500"/>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Funds Available!</a:t>
            </a:r>
          </a:p>
        </p:txBody>
      </p:sp>
    </p:spTree>
    <p:extLst>
      <p:ext uri="{BB962C8B-B14F-4D97-AF65-F5344CB8AC3E}">
        <p14:creationId xmlns:p14="http://schemas.microsoft.com/office/powerpoint/2010/main" val="12022359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Office of Higher Education</a:t>
            </a:r>
          </a:p>
        </p:txBody>
      </p:sp>
      <p:sp>
        <p:nvSpPr>
          <p:cNvPr id="3" name="Content Placeholder 2"/>
          <p:cNvSpPr>
            <a:spLocks noGrp="1"/>
          </p:cNvSpPr>
          <p:nvPr>
            <p:ph idx="1"/>
          </p:nvPr>
        </p:nvSpPr>
        <p:spPr>
          <a:xfrm>
            <a:off x="838200" y="1524000"/>
            <a:ext cx="10515600" cy="4876799"/>
          </a:xfrm>
        </p:spPr>
        <p:txBody>
          <a:bodyPr>
            <a:normAutofit lnSpcReduction="10000"/>
          </a:bodyPr>
          <a:lstStyle/>
          <a:p>
            <a:pPr marL="0" indent="0">
              <a:buNone/>
            </a:pPr>
            <a:r>
              <a:rPr lang="en-US" dirty="0"/>
              <a:t>Who we are and what we do:</a:t>
            </a:r>
          </a:p>
          <a:p>
            <a:r>
              <a:rPr lang="en-US" dirty="0"/>
              <a:t>A cabinet-level state agency providing students with financial aid programs and information to help them gain access to postsecondary education</a:t>
            </a:r>
          </a:p>
          <a:p>
            <a:r>
              <a:rPr lang="en-US" dirty="0"/>
              <a:t>Serves as the state's clearinghouse for data, research and analysis on postsecondary enrollment, financial aid, finance and trends.</a:t>
            </a:r>
          </a:p>
          <a:p>
            <a:r>
              <a:rPr lang="en-US" dirty="0"/>
              <a:t>Oversees other state scholarship programs, tuition reciprocity programs, a student loan program, Minnesota's 529 College Savings Plan, and licensing.</a:t>
            </a:r>
          </a:p>
          <a:p>
            <a:r>
              <a:rPr lang="en-US" dirty="0"/>
              <a:t>Early College Awareness Program and initiatives for youth – Get Ready </a:t>
            </a:r>
          </a:p>
          <a:p>
            <a:pPr marL="0" indent="0">
              <a:buNone/>
            </a:pPr>
            <a:r>
              <a:rPr lang="en-US" dirty="0">
                <a:hlinkClick r:id="rId3"/>
              </a:rPr>
              <a:t>www.ohe.state.mn.us</a:t>
            </a:r>
            <a:r>
              <a:rPr lang="en-US" dirty="0"/>
              <a:t> </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1778448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49"/>
            <a:ext cx="10515600" cy="914400"/>
          </a:xfrm>
        </p:spPr>
        <p:txBody>
          <a:bodyPr>
            <a:normAutofit fontScale="90000"/>
          </a:bodyPr>
          <a:lstStyle/>
          <a:p>
            <a:br>
              <a:rPr lang="en-US" dirty="0"/>
            </a:br>
            <a:r>
              <a:rPr lang="en-US" dirty="0">
                <a:solidFill>
                  <a:srgbClr val="FFFF00"/>
                </a:solidFill>
              </a:rPr>
              <a:t>Temporary</a:t>
            </a:r>
            <a:r>
              <a:rPr lang="en-US" dirty="0">
                <a:solidFill>
                  <a:srgbClr val="FF0000"/>
                </a:solidFill>
              </a:rPr>
              <a:t> </a:t>
            </a:r>
            <a:r>
              <a:rPr lang="en-US" dirty="0"/>
              <a:t>Paramedic Scholarship</a:t>
            </a:r>
          </a:p>
        </p:txBody>
      </p:sp>
      <p:sp>
        <p:nvSpPr>
          <p:cNvPr id="3" name="Content Placeholder 2"/>
          <p:cNvSpPr>
            <a:spLocks noGrp="1"/>
          </p:cNvSpPr>
          <p:nvPr>
            <p:ph idx="1"/>
          </p:nvPr>
        </p:nvSpPr>
        <p:spPr/>
        <p:txBody>
          <a:bodyPr>
            <a:normAutofit fontScale="77500" lnSpcReduction="20000"/>
          </a:bodyPr>
          <a:lstStyle/>
          <a:p>
            <a:pPr marL="0" indent="0">
              <a:spcBef>
                <a:spcPts val="500"/>
              </a:spcBef>
              <a:spcAft>
                <a:spcPts val="500"/>
              </a:spcAft>
              <a:buNone/>
            </a:pPr>
            <a:r>
              <a:rPr lang="en-US" sz="2600" b="1" dirty="0"/>
              <a:t>Program Description: </a:t>
            </a:r>
            <a:r>
              <a:rPr lang="en-US" sz="2600" dirty="0"/>
              <a:t>T</a:t>
            </a:r>
            <a:r>
              <a:rPr lang="en-US" dirty="0"/>
              <a:t>he Minnesota Paramedic Scholarship is a temporary scholarship program for Minnesota residents completing a paramedic diploma or degree. It was passed during the 2023 Minnesota Legislative session to increase the number of licensed paramedics in Minnesota</a:t>
            </a:r>
          </a:p>
          <a:p>
            <a:pPr marL="0" indent="0">
              <a:spcBef>
                <a:spcPts val="500"/>
              </a:spcBef>
              <a:spcAft>
                <a:spcPts val="500"/>
              </a:spcAft>
              <a:buNone/>
            </a:pPr>
            <a:r>
              <a:rPr lang="en-US" sz="2400" b="1" dirty="0"/>
              <a:t>Apply via </a:t>
            </a:r>
            <a:r>
              <a:rPr lang="en-US" sz="2400" dirty="0"/>
              <a:t>OHE Application </a:t>
            </a:r>
            <a:r>
              <a:rPr lang="en-US" sz="2400" b="1" dirty="0"/>
              <a:t>awarded </a:t>
            </a:r>
            <a:r>
              <a:rPr lang="en-US" sz="2400" dirty="0"/>
              <a:t>by OHE Office and incorporated into the Financial Aid Award Notice. </a:t>
            </a:r>
          </a:p>
          <a:p>
            <a:pPr marL="0" indent="0">
              <a:spcBef>
                <a:spcPts val="500"/>
              </a:spcBef>
              <a:spcAft>
                <a:spcPts val="500"/>
              </a:spcAft>
              <a:buNone/>
            </a:pPr>
            <a:r>
              <a:rPr lang="en-US" sz="2200" b="1" dirty="0"/>
              <a:t>Additional Information:</a:t>
            </a:r>
          </a:p>
          <a:p>
            <a:pPr lvl="1">
              <a:spcAft>
                <a:spcPts val="500"/>
              </a:spcAft>
              <a:buClr>
                <a:srgbClr val="003865"/>
              </a:buClr>
            </a:pPr>
            <a:r>
              <a:rPr lang="en-US" sz="2200" dirty="0">
                <a:solidFill>
                  <a:srgbClr val="003865"/>
                </a:solidFill>
              </a:rPr>
              <a:t>Application will be available January 1, 2024 ** Application Available**</a:t>
            </a:r>
          </a:p>
          <a:p>
            <a:pPr lvl="1">
              <a:spcAft>
                <a:spcPts val="500"/>
              </a:spcAft>
              <a:buClr>
                <a:srgbClr val="003865"/>
              </a:buClr>
            </a:pPr>
            <a:r>
              <a:rPr lang="en-US" sz="2200" dirty="0">
                <a:solidFill>
                  <a:srgbClr val="003865"/>
                </a:solidFill>
              </a:rPr>
              <a:t>Must be Minnesota resident attending an eligible paramedic program (listed on website)</a:t>
            </a:r>
          </a:p>
          <a:p>
            <a:pPr lvl="1">
              <a:spcAft>
                <a:spcPts val="500"/>
              </a:spcAft>
              <a:buClr>
                <a:srgbClr val="003865"/>
              </a:buClr>
            </a:pPr>
            <a:r>
              <a:rPr lang="en-US" sz="2200" dirty="0">
                <a:solidFill>
                  <a:srgbClr val="003865"/>
                </a:solidFill>
              </a:rPr>
              <a:t>Program will provide up to 600 scholarships of $5,000 each </a:t>
            </a:r>
          </a:p>
          <a:p>
            <a:pPr lvl="1">
              <a:spcAft>
                <a:spcPts val="500"/>
              </a:spcAft>
              <a:buClr>
                <a:srgbClr val="003865"/>
              </a:buClr>
            </a:pPr>
            <a:r>
              <a:rPr lang="en-US" sz="2200" dirty="0">
                <a:solidFill>
                  <a:srgbClr val="003865"/>
                </a:solidFill>
              </a:rPr>
              <a:t>Awards start fall 2024 and funds must be expended by 6/30/2026</a:t>
            </a:r>
            <a:endParaRPr lang="en-US" sz="2200" b="1" dirty="0">
              <a:solidFill>
                <a:srgbClr val="003865"/>
              </a:solidFill>
            </a:endParaRPr>
          </a:p>
          <a:p>
            <a:pPr marL="0" indent="0">
              <a:spcBef>
                <a:spcPts val="500"/>
              </a:spcBef>
              <a:spcAft>
                <a:spcPts val="500"/>
              </a:spcAft>
              <a:buNone/>
            </a:pPr>
            <a:r>
              <a:rPr lang="en-US" sz="2200" b="1" dirty="0"/>
              <a:t>Administered by: </a:t>
            </a:r>
            <a:r>
              <a:rPr lang="en-US" sz="2200" dirty="0"/>
              <a:t>Adam Johnson</a:t>
            </a:r>
          </a:p>
          <a:p>
            <a:pPr marL="0" indent="0">
              <a:spcBef>
                <a:spcPts val="500"/>
              </a:spcBef>
              <a:spcAft>
                <a:spcPts val="500"/>
              </a:spcAft>
              <a:buNone/>
            </a:pPr>
            <a:r>
              <a:rPr lang="en-US" sz="2200" b="1" dirty="0"/>
              <a:t>Website link: </a:t>
            </a:r>
            <a:r>
              <a:rPr lang="en-US" sz="2200" dirty="0">
                <a:hlinkClick r:id="rId3"/>
              </a:rPr>
              <a:t>https://www.ohe.state.mn.us/mPg.cfm?pageID=2592</a:t>
            </a:r>
            <a:endParaRPr lang="en-US" sz="2200" dirty="0"/>
          </a:p>
          <a:p>
            <a:pPr marL="0" indent="0">
              <a:spcBef>
                <a:spcPts val="500"/>
              </a:spcBef>
              <a:spcAft>
                <a:spcPts val="500"/>
              </a:spcAft>
              <a:buNone/>
            </a:pPr>
            <a:r>
              <a:rPr lang="en-US" sz="2200" b="1" dirty="0"/>
              <a:t>Appropriation: </a:t>
            </a:r>
            <a:r>
              <a:rPr lang="en-US" sz="2200" dirty="0"/>
              <a:t>one-time, $3M available for scholarships, $200k for administration &amp; promotion</a:t>
            </a:r>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838200" y="401399"/>
            <a:ext cx="2581275"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2024-2025</a:t>
            </a:r>
          </a:p>
        </p:txBody>
      </p:sp>
    </p:spTree>
    <p:extLst>
      <p:ext uri="{BB962C8B-B14F-4D97-AF65-F5344CB8AC3E}">
        <p14:creationId xmlns:p14="http://schemas.microsoft.com/office/powerpoint/2010/main" val="2498783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49"/>
            <a:ext cx="10515600" cy="914400"/>
          </a:xfrm>
        </p:spPr>
        <p:txBody>
          <a:bodyPr>
            <a:normAutofit fontScale="90000"/>
          </a:bodyPr>
          <a:lstStyle/>
          <a:p>
            <a:br>
              <a:rPr lang="en-US" dirty="0"/>
            </a:br>
            <a:r>
              <a:rPr lang="en-US" dirty="0"/>
              <a:t>North Star Promise Scholarship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spcBef>
                <a:spcPts val="500"/>
              </a:spcBef>
              <a:spcAft>
                <a:spcPts val="500"/>
              </a:spcAft>
              <a:buNone/>
            </a:pPr>
            <a:r>
              <a:rPr lang="en-US" sz="2600" b="1" dirty="0"/>
              <a:t>Program Description: </a:t>
            </a:r>
            <a:r>
              <a:rPr lang="en-US" dirty="0"/>
              <a:t>Beginning in fall 2024, the North Star Promise (NSP) Scholarship program will create a tuition and fee-free pathway to higher education for eligible Minnesota residents at eligible institutions as a "last-dollar" program by covering the balance of tuition and fees remaining after other scholarships, grants, stipends and tuition waivers have been applied.</a:t>
            </a:r>
          </a:p>
          <a:p>
            <a:pPr marL="0" indent="0">
              <a:spcBef>
                <a:spcPts val="500"/>
              </a:spcBef>
              <a:spcAft>
                <a:spcPts val="500"/>
              </a:spcAft>
              <a:buNone/>
            </a:pPr>
            <a:r>
              <a:rPr lang="en-US" sz="2400" b="1" dirty="0"/>
              <a:t>Apply via </a:t>
            </a:r>
            <a:r>
              <a:rPr lang="en-US" sz="2400" dirty="0"/>
              <a:t>FAFSA or MN DA and </a:t>
            </a:r>
            <a:r>
              <a:rPr lang="en-US" sz="2400" b="1" dirty="0"/>
              <a:t>awarded by </a:t>
            </a:r>
            <a:r>
              <a:rPr lang="en-US" sz="2400" dirty="0"/>
              <a:t>Financial Aid Office and incorporated into the Financial Aid Award Notice.  An estimated 15,000-32,000 students will benefit.</a:t>
            </a:r>
          </a:p>
          <a:p>
            <a:pPr marL="0" indent="0">
              <a:spcBef>
                <a:spcPts val="500"/>
              </a:spcBef>
              <a:spcAft>
                <a:spcPts val="500"/>
              </a:spcAft>
              <a:buNone/>
            </a:pPr>
            <a:r>
              <a:rPr lang="en-US" sz="2200" b="1" dirty="0"/>
              <a:t>Administered by: Tara Winchester </a:t>
            </a:r>
            <a:endParaRPr lang="en-US" sz="2000" dirty="0">
              <a:solidFill>
                <a:srgbClr val="FF0000"/>
              </a:solidFill>
              <a:highlight>
                <a:srgbClr val="FFFF00"/>
              </a:highlight>
            </a:endParaRPr>
          </a:p>
          <a:p>
            <a:pPr marL="0" indent="0">
              <a:spcBef>
                <a:spcPts val="500"/>
              </a:spcBef>
              <a:spcAft>
                <a:spcPts val="500"/>
              </a:spcAft>
              <a:buNone/>
            </a:pPr>
            <a:r>
              <a:rPr lang="en-US" sz="2200" b="1" dirty="0"/>
              <a:t>Website link: </a:t>
            </a:r>
            <a:r>
              <a:rPr lang="en-US" sz="2200" dirty="0">
                <a:hlinkClick r:id="rId3"/>
              </a:rPr>
              <a:t>https://www.ohe.state.mn.us/mPg.cfm?pageID=2590</a:t>
            </a:r>
            <a:endParaRPr lang="en-US" sz="2200" dirty="0"/>
          </a:p>
          <a:p>
            <a:pPr marL="0" indent="0">
              <a:spcBef>
                <a:spcPts val="500"/>
              </a:spcBef>
              <a:spcAft>
                <a:spcPts val="500"/>
              </a:spcAft>
              <a:buNone/>
            </a:pPr>
            <a:r>
              <a:rPr lang="en-US" sz="2200" b="1" dirty="0"/>
              <a:t>Appropriation: </a:t>
            </a:r>
            <a:r>
              <a:rPr lang="en-US" sz="2200" dirty="0"/>
              <a:t>$117.2M available for scholarships $500k/$202k administration</a:t>
            </a:r>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981075" y="382348"/>
            <a:ext cx="2581275"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2024-2025</a:t>
            </a:r>
          </a:p>
        </p:txBody>
      </p:sp>
    </p:spTree>
    <p:extLst>
      <p:ext uri="{BB962C8B-B14F-4D97-AF65-F5344CB8AC3E}">
        <p14:creationId xmlns:p14="http://schemas.microsoft.com/office/powerpoint/2010/main" val="1562725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49"/>
            <a:ext cx="10515600" cy="914400"/>
          </a:xfrm>
        </p:spPr>
        <p:txBody>
          <a:bodyPr>
            <a:normAutofit fontScale="90000"/>
          </a:bodyPr>
          <a:lstStyle/>
          <a:p>
            <a:br>
              <a:rPr lang="en-US" dirty="0"/>
            </a:br>
            <a:r>
              <a:rPr lang="en-US" dirty="0"/>
              <a:t>NSP Student Eligibility </a:t>
            </a:r>
            <a:br>
              <a:rPr lang="en-US" dirty="0"/>
            </a:br>
            <a:endParaRPr lang="en-US" dirty="0"/>
          </a:p>
        </p:txBody>
      </p:sp>
      <p:sp>
        <p:nvSpPr>
          <p:cNvPr id="3" name="Content Placeholder 2"/>
          <p:cNvSpPr>
            <a:spLocks noGrp="1"/>
          </p:cNvSpPr>
          <p:nvPr>
            <p:ph idx="1"/>
          </p:nvPr>
        </p:nvSpPr>
        <p:spPr>
          <a:xfrm>
            <a:off x="904875" y="1835150"/>
            <a:ext cx="10515600" cy="4351338"/>
          </a:xfrm>
        </p:spPr>
        <p:txBody>
          <a:bodyPr>
            <a:normAutofit fontScale="32500" lnSpcReduction="20000"/>
          </a:bodyPr>
          <a:lstStyle/>
          <a:p>
            <a:r>
              <a:rPr lang="en-US" sz="6200" dirty="0"/>
              <a:t>Be a </a:t>
            </a:r>
            <a:r>
              <a:rPr lang="en-US" sz="6200" b="1" dirty="0">
                <a:hlinkClick r:id="rId3"/>
              </a:rPr>
              <a:t>Minnesota resident</a:t>
            </a:r>
            <a:endParaRPr lang="en-US" sz="6200" dirty="0"/>
          </a:p>
          <a:p>
            <a:r>
              <a:rPr lang="en-US" sz="6200" dirty="0"/>
              <a:t>Have a family Adjusted Gross Income (AGI) as reported on the </a:t>
            </a:r>
            <a:r>
              <a:rPr lang="en-US" sz="6200" b="1" dirty="0">
                <a:hlinkClick r:id="rId4"/>
              </a:rPr>
              <a:t>Free Application for Federal Student Aid</a:t>
            </a:r>
            <a:r>
              <a:rPr lang="en-US" sz="6200" dirty="0"/>
              <a:t> (FAFSA) or </a:t>
            </a:r>
            <a:r>
              <a:rPr lang="en-US" sz="6200" b="1" dirty="0">
                <a:hlinkClick r:id="rId5"/>
              </a:rPr>
              <a:t>Minnesota Dream Act Application</a:t>
            </a:r>
            <a:r>
              <a:rPr lang="en-US" sz="6200" dirty="0"/>
              <a:t> below $80,000.</a:t>
            </a:r>
          </a:p>
          <a:p>
            <a:r>
              <a:rPr lang="en-US" sz="6200" dirty="0"/>
              <a:t>Attend a Minnesota public higher education institution or Tribal College</a:t>
            </a:r>
          </a:p>
          <a:p>
            <a:r>
              <a:rPr lang="en-US" sz="6200" dirty="0"/>
              <a:t>Not be in default on a state or federal student loan</a:t>
            </a:r>
          </a:p>
          <a:p>
            <a:r>
              <a:rPr lang="en-US" sz="6200" dirty="0"/>
              <a:t>Be enrolled taking at least one credit</a:t>
            </a:r>
          </a:p>
          <a:p>
            <a:r>
              <a:rPr lang="en-US" sz="6200" dirty="0"/>
              <a:t>Meet Satisfactory Academic Progress (SAP) standards</a:t>
            </a:r>
          </a:p>
          <a:p>
            <a:r>
              <a:rPr lang="en-US" sz="6200" dirty="0"/>
              <a:t>Have not already earned a baccalaureate degree</a:t>
            </a:r>
          </a:p>
          <a:p>
            <a:r>
              <a:rPr lang="en-US" sz="6200" dirty="0"/>
              <a:t>Be enrolled in a program or course of study that applies to a degree, diploma, or certificate</a:t>
            </a:r>
          </a:p>
          <a:p>
            <a:pPr marL="0" indent="0">
              <a:spcBef>
                <a:spcPts val="500"/>
              </a:spcBef>
              <a:spcAft>
                <a:spcPts val="500"/>
              </a:spcAft>
              <a:buNone/>
            </a:pPr>
            <a:endParaRPr lang="en-US" dirty="0"/>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981075" y="382348"/>
            <a:ext cx="2581275"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2024-2025</a:t>
            </a:r>
          </a:p>
        </p:txBody>
      </p:sp>
    </p:spTree>
    <p:extLst>
      <p:ext uri="{BB962C8B-B14F-4D97-AF65-F5344CB8AC3E}">
        <p14:creationId xmlns:p14="http://schemas.microsoft.com/office/powerpoint/2010/main" val="1577490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49"/>
            <a:ext cx="10515600" cy="914400"/>
          </a:xfrm>
        </p:spPr>
        <p:txBody>
          <a:bodyPr>
            <a:normAutofit fontScale="90000"/>
          </a:bodyPr>
          <a:lstStyle/>
          <a:p>
            <a:br>
              <a:rPr lang="en-US" dirty="0"/>
            </a:br>
            <a:r>
              <a:rPr lang="en-US" dirty="0"/>
              <a:t>NSP Student Eligibility </a:t>
            </a:r>
            <a:br>
              <a:rPr lang="en-US" dirty="0"/>
            </a:br>
            <a:endParaRPr lang="en-US" dirty="0"/>
          </a:p>
        </p:txBody>
      </p:sp>
      <p:sp>
        <p:nvSpPr>
          <p:cNvPr id="3" name="Content Placeholder 2"/>
          <p:cNvSpPr>
            <a:spLocks noGrp="1"/>
          </p:cNvSpPr>
          <p:nvPr>
            <p:ph idx="1"/>
          </p:nvPr>
        </p:nvSpPr>
        <p:spPr>
          <a:xfrm>
            <a:off x="904875" y="1835150"/>
            <a:ext cx="10515600" cy="4351338"/>
          </a:xfrm>
        </p:spPr>
        <p:txBody>
          <a:bodyPr>
            <a:normAutofit fontScale="92500" lnSpcReduction="20000"/>
          </a:bodyPr>
          <a:lstStyle/>
          <a:p>
            <a:r>
              <a:rPr lang="en-US" sz="2600" dirty="0"/>
              <a:t>What does family Adjusted Gross Income (AGI) below $80,000 mean?</a:t>
            </a:r>
          </a:p>
          <a:p>
            <a:pPr lvl="1"/>
            <a:r>
              <a:rPr lang="en-US" sz="2000" dirty="0"/>
              <a:t>Aid Applications look at Prior-Prior-Year, so for 2024-2025, 2022 AGI will be reviewed</a:t>
            </a:r>
          </a:p>
          <a:p>
            <a:pPr lvl="1"/>
            <a:r>
              <a:rPr lang="en-US" sz="2000" dirty="0"/>
              <a:t>Dependent students will have the AGI of their parent(s), and stepparent if applicable, considered for the program’s family AGI threshold of below $80,000. The AGI of dependent students will not be considered.</a:t>
            </a:r>
          </a:p>
          <a:p>
            <a:pPr lvl="2"/>
            <a:r>
              <a:rPr lang="en-US" dirty="0"/>
              <a:t>When parents are divorced, separated or never married, and do not live together, only one parent must complete the FAFSA/Minnesota Dream Act application. </a:t>
            </a:r>
          </a:p>
          <a:p>
            <a:pPr lvl="2"/>
            <a:r>
              <a:rPr lang="en-US" dirty="0"/>
              <a:t>For 2024-2025, the first year of North Star Promise, this will be the parent who provides more financial support to the student. Starting in the 2024-2025 academic year, the FAFSA/Minnesota Dream Act will no longer take into account which household the student lived with most. If the parent who provides more financial support has remarried as of the date the FAFSA/Minnesota Dream Act is filed, the stepparent’s income, assets and dependents must also be reported.</a:t>
            </a:r>
            <a:endParaRPr lang="en-US" sz="1600" dirty="0"/>
          </a:p>
          <a:p>
            <a:pPr lvl="1"/>
            <a:r>
              <a:rPr lang="en-US" sz="2000" dirty="0"/>
              <a:t>Independent student will have their AGI, and if applicable, their spouse’s AGI, considered for the program’s family AGI threshold of below $80,000. </a:t>
            </a:r>
          </a:p>
          <a:p>
            <a:pPr marL="0" indent="0">
              <a:spcBef>
                <a:spcPts val="500"/>
              </a:spcBef>
              <a:spcAft>
                <a:spcPts val="500"/>
              </a:spcAft>
              <a:buNone/>
            </a:pPr>
            <a:endParaRPr lang="en-US" dirty="0"/>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981075" y="382348"/>
            <a:ext cx="2581275"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2024-2025</a:t>
            </a:r>
          </a:p>
        </p:txBody>
      </p:sp>
    </p:spTree>
    <p:extLst>
      <p:ext uri="{BB962C8B-B14F-4D97-AF65-F5344CB8AC3E}">
        <p14:creationId xmlns:p14="http://schemas.microsoft.com/office/powerpoint/2010/main" val="3616257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49"/>
            <a:ext cx="10515600" cy="914400"/>
          </a:xfrm>
        </p:spPr>
        <p:txBody>
          <a:bodyPr>
            <a:normAutofit fontScale="90000"/>
          </a:bodyPr>
          <a:lstStyle/>
          <a:p>
            <a:br>
              <a:rPr lang="en-US" dirty="0"/>
            </a:br>
            <a:r>
              <a:rPr lang="en-US" dirty="0"/>
              <a:t>NSP Additional Information </a:t>
            </a:r>
            <a:br>
              <a:rPr lang="en-US" dirty="0"/>
            </a:br>
            <a:endParaRPr lang="en-US" dirty="0"/>
          </a:p>
        </p:txBody>
      </p:sp>
      <p:sp>
        <p:nvSpPr>
          <p:cNvPr id="3" name="Content Placeholder 2"/>
          <p:cNvSpPr>
            <a:spLocks noGrp="1"/>
          </p:cNvSpPr>
          <p:nvPr>
            <p:ph idx="1"/>
          </p:nvPr>
        </p:nvSpPr>
        <p:spPr>
          <a:xfrm>
            <a:off x="904875" y="1835150"/>
            <a:ext cx="10515600" cy="4351338"/>
          </a:xfrm>
        </p:spPr>
        <p:txBody>
          <a:bodyPr>
            <a:normAutofit fontScale="85000" lnSpcReduction="10000"/>
          </a:bodyPr>
          <a:lstStyle/>
          <a:p>
            <a:r>
              <a:rPr lang="en-US" sz="2400" dirty="0"/>
              <a:t>Fact Sheet w/ QR code in English and Spanish on our website; bookmark at the fair w/ QR code</a:t>
            </a:r>
          </a:p>
          <a:p>
            <a:r>
              <a:rPr lang="en-US" sz="2400" dirty="0"/>
              <a:t>For students earning 2-year degrees, they can receive the award for a total of 60 credits. For students earning 4-year degrees, they can receive the award for a total of 120 credits.</a:t>
            </a:r>
          </a:p>
          <a:p>
            <a:r>
              <a:rPr lang="en-US" sz="2400" dirty="0"/>
              <a:t>If funds are available, the highest need students may also receive North Star Promise Plus funds. The details on this provision of the program are still being determined.</a:t>
            </a:r>
          </a:p>
          <a:p>
            <a:r>
              <a:rPr lang="en-US" sz="2400" dirty="0"/>
              <a:t>Students are notified of their scholarship through the college or university’s standard awarding process.</a:t>
            </a:r>
          </a:p>
          <a:p>
            <a:r>
              <a:rPr lang="en-US" sz="2400" dirty="0"/>
              <a:t>As a last-dollar scholarship, the award is calculated on a term-by-term basis. If new sources of gift aid are awarded to, the North Star Promise scholarship will be recalculated.</a:t>
            </a:r>
          </a:p>
          <a:p>
            <a:r>
              <a:rPr lang="en-US" sz="2400" dirty="0"/>
              <a:t>There is no age criteria used for eligibility for the program.</a:t>
            </a:r>
          </a:p>
          <a:p>
            <a:endParaRPr lang="en-US" sz="2200" dirty="0"/>
          </a:p>
          <a:p>
            <a:endParaRPr lang="en-US" dirty="0"/>
          </a:p>
          <a:p>
            <a:endParaRPr lang="en-US" dirty="0"/>
          </a:p>
          <a:p>
            <a:pPr marL="0" indent="0">
              <a:spcBef>
                <a:spcPts val="500"/>
              </a:spcBef>
              <a:spcAft>
                <a:spcPts val="500"/>
              </a:spcAft>
              <a:buNone/>
            </a:pPr>
            <a:endParaRPr lang="en-US" dirty="0"/>
          </a:p>
        </p:txBody>
      </p:sp>
      <p:sp>
        <p:nvSpPr>
          <p:cNvPr id="4" name="Text Placeholder 7">
            <a:extLst>
              <a:ext uri="{FF2B5EF4-FFF2-40B4-BE49-F238E27FC236}">
                <a16:creationId xmlns:a16="http://schemas.microsoft.com/office/drawing/2014/main" id="{06300821-DD4D-4024-96D8-80E5F1E6AC0F}"/>
              </a:ext>
            </a:extLst>
          </p:cNvPr>
          <p:cNvSpPr txBox="1">
            <a:spLocks/>
          </p:cNvSpPr>
          <p:nvPr/>
        </p:nvSpPr>
        <p:spPr>
          <a:xfrm>
            <a:off x="981075" y="382348"/>
            <a:ext cx="2581275" cy="1330801"/>
          </a:xfrm>
          <a:prstGeom prst="ellipse">
            <a:avLst/>
          </a:prstGeom>
          <a:solidFill>
            <a:srgbClr val="78BE21">
              <a:alpha val="87843"/>
            </a:srgbClr>
          </a:solidFill>
        </p:spPr>
        <p:txBody>
          <a:bodyPr anchor="ctr">
            <a:normAutofit/>
          </a:bodyPr>
          <a:lstStyle>
            <a:lvl1pPr marL="0" indent="0" algn="ctr" defTabSz="914400" rtl="0" eaLnBrk="1" latinLnBrk="0" hangingPunct="1">
              <a:lnSpc>
                <a:spcPct val="100000"/>
              </a:lnSpc>
              <a:spcBef>
                <a:spcPts val="1000"/>
              </a:spcBef>
              <a:spcAft>
                <a:spcPts val="1000"/>
              </a:spcAft>
              <a:buClr>
                <a:schemeClr val="accent1"/>
              </a:buClr>
              <a:buFont typeface="Arial" panose="020B0604020202020204" pitchFamily="34" charset="0"/>
              <a:buNone/>
              <a:defRPr sz="2500" kern="1200" baseline="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2024-2025</a:t>
            </a:r>
          </a:p>
        </p:txBody>
      </p:sp>
    </p:spTree>
    <p:extLst>
      <p:ext uri="{BB962C8B-B14F-4D97-AF65-F5344CB8AC3E}">
        <p14:creationId xmlns:p14="http://schemas.microsoft.com/office/powerpoint/2010/main" val="2001313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Aid Staff</a:t>
            </a:r>
          </a:p>
        </p:txBody>
      </p:sp>
      <p:sp>
        <p:nvSpPr>
          <p:cNvPr id="3" name="Content Placeholder 2"/>
          <p:cNvSpPr>
            <a:spLocks noGrp="1"/>
          </p:cNvSpPr>
          <p:nvPr>
            <p:ph idx="1"/>
          </p:nvPr>
        </p:nvSpPr>
        <p:spPr>
          <a:xfrm>
            <a:off x="295275" y="1419225"/>
            <a:ext cx="11058525" cy="4757738"/>
          </a:xfrm>
        </p:spPr>
        <p:txBody>
          <a:bodyPr>
            <a:noAutofit/>
          </a:bodyPr>
          <a:lstStyle/>
          <a:p>
            <a:pPr>
              <a:spcBef>
                <a:spcPts val="0"/>
              </a:spcBef>
              <a:spcAft>
                <a:spcPts val="0"/>
              </a:spcAft>
            </a:pPr>
            <a:r>
              <a:rPr lang="en-US" altLang="en-US" sz="1800" b="1" dirty="0">
                <a:cs typeface="Arial" panose="020B0604020202020204" pitchFamily="34" charset="0"/>
              </a:rPr>
              <a:t>Meghan Flores</a:t>
            </a:r>
            <a:r>
              <a:rPr lang="en-US" altLang="en-US" sz="1800" dirty="0">
                <a:cs typeface="Arial" panose="020B0604020202020204" pitchFamily="34" charset="0"/>
              </a:rPr>
              <a:t>, State Financial Aid Programs Manager: Financial Aid Advisory, NASSGAP, Liaison to FSA, MNAid Lead, Legislative Proposals, Strategic Planning, </a:t>
            </a:r>
          </a:p>
          <a:p>
            <a:pPr>
              <a:spcBef>
                <a:spcPts val="0"/>
              </a:spcBef>
              <a:spcAft>
                <a:spcPts val="0"/>
              </a:spcAft>
            </a:pPr>
            <a:endParaRPr lang="en-US" altLang="en-US" sz="1800" b="1" dirty="0">
              <a:cs typeface="Arial" panose="020B0604020202020204" pitchFamily="34" charset="0"/>
            </a:endParaRPr>
          </a:p>
          <a:p>
            <a:pPr>
              <a:spcBef>
                <a:spcPts val="0"/>
              </a:spcBef>
              <a:spcAft>
                <a:spcPts val="0"/>
              </a:spcAft>
            </a:pPr>
            <a:r>
              <a:rPr lang="en-US" altLang="en-US" sz="1800" b="1" dirty="0">
                <a:cs typeface="Arial" panose="020B0604020202020204" pitchFamily="34" charset="0"/>
              </a:rPr>
              <a:t>Adam Johnson</a:t>
            </a:r>
            <a:r>
              <a:rPr lang="en-US" altLang="en-US" sz="1800" dirty="0">
                <a:cs typeface="Arial" panose="020B0604020202020204" pitchFamily="34" charset="0"/>
              </a:rPr>
              <a:t>, Financial Aid Administrator: Fostering Independence </a:t>
            </a:r>
            <a:r>
              <a:rPr lang="en-US" altLang="en-US" sz="1800" dirty="0" err="1">
                <a:cs typeface="Arial" panose="020B0604020202020204" pitchFamily="34" charset="0"/>
              </a:rPr>
              <a:t>Grant,Paramedic</a:t>
            </a:r>
            <a:r>
              <a:rPr lang="en-US" altLang="en-US" sz="1800" dirty="0">
                <a:cs typeface="Arial" panose="020B0604020202020204" pitchFamily="34" charset="0"/>
              </a:rPr>
              <a:t> Scholarship </a:t>
            </a:r>
          </a:p>
          <a:p>
            <a:pPr>
              <a:spcBef>
                <a:spcPts val="0"/>
              </a:spcBef>
              <a:spcAft>
                <a:spcPts val="0"/>
              </a:spcAft>
            </a:pPr>
            <a:r>
              <a:rPr lang="en-US" altLang="en-US" sz="1800" b="1" dirty="0">
                <a:cs typeface="Arial" panose="020B0604020202020204" pitchFamily="34" charset="0"/>
              </a:rPr>
              <a:t>Brenda Larter</a:t>
            </a:r>
            <a:r>
              <a:rPr lang="en-US" altLang="en-US" sz="1800" dirty="0">
                <a:cs typeface="Arial" panose="020B0604020202020204" pitchFamily="34" charset="0"/>
              </a:rPr>
              <a:t>, Financial Aid Administrator: Child Care Grant, Work Study, Summer Academic Enrichment Program, Public Safety Officer’s Survivor Grant</a:t>
            </a:r>
          </a:p>
          <a:p>
            <a:pPr>
              <a:spcBef>
                <a:spcPts val="0"/>
              </a:spcBef>
              <a:spcAft>
                <a:spcPts val="0"/>
              </a:spcAft>
            </a:pPr>
            <a:r>
              <a:rPr lang="en-US" altLang="en-US" sz="1800" b="1" dirty="0">
                <a:cs typeface="Arial" panose="020B0604020202020204" pitchFamily="34" charset="0"/>
              </a:rPr>
              <a:t>Diamee Xiong</a:t>
            </a:r>
            <a:r>
              <a:rPr lang="en-US" altLang="en-US" sz="1800" dirty="0">
                <a:cs typeface="Arial" panose="020B0604020202020204" pitchFamily="34" charset="0"/>
              </a:rPr>
              <a:t>, Financial Aid Administrator: </a:t>
            </a:r>
            <a:r>
              <a:rPr lang="en-US" altLang="en-US" sz="1800" dirty="0">
                <a:solidFill>
                  <a:srgbClr val="003865"/>
                </a:solidFill>
                <a:cs typeface="Arial" panose="020B0604020202020204" pitchFamily="34" charset="0"/>
              </a:rPr>
              <a:t>Student Teacher Grant Programs (Underrepresented and Shortage Areas), Aspiring Teachers of Color Pilot</a:t>
            </a:r>
          </a:p>
          <a:p>
            <a:pPr>
              <a:spcBef>
                <a:spcPts val="0"/>
              </a:spcBef>
              <a:spcAft>
                <a:spcPts val="0"/>
              </a:spcAft>
            </a:pPr>
            <a:r>
              <a:rPr lang="en-US" altLang="en-US" sz="1800" b="1" dirty="0">
                <a:cs typeface="Arial" panose="020B0604020202020204" pitchFamily="34" charset="0"/>
              </a:rPr>
              <a:t>Jennifer Skluzacek,</a:t>
            </a:r>
            <a:r>
              <a:rPr lang="en-US" altLang="en-US" sz="1800" dirty="0">
                <a:cs typeface="Arial" panose="020B0604020202020204" pitchFamily="34" charset="0"/>
              </a:rPr>
              <a:t> Administrator of Reciprocity and Midwest Student Exchange Program (MSEP) </a:t>
            </a:r>
            <a:r>
              <a:rPr lang="en-US" altLang="en-US" sz="1800" i="1" dirty="0">
                <a:solidFill>
                  <a:srgbClr val="FF0000"/>
                </a:solidFill>
                <a:cs typeface="Arial" panose="020B0604020202020204" pitchFamily="34" charset="0"/>
              </a:rPr>
              <a:t> </a:t>
            </a:r>
          </a:p>
          <a:p>
            <a:pPr>
              <a:spcBef>
                <a:spcPts val="0"/>
              </a:spcBef>
              <a:spcAft>
                <a:spcPts val="0"/>
              </a:spcAft>
            </a:pPr>
            <a:r>
              <a:rPr lang="en-US" altLang="en-US" sz="1800" b="1" dirty="0">
                <a:solidFill>
                  <a:srgbClr val="003865"/>
                </a:solidFill>
                <a:cs typeface="Arial" panose="020B0604020202020204" pitchFamily="34" charset="0"/>
              </a:rPr>
              <a:t>Nicole Strowbridge,</a:t>
            </a:r>
            <a:r>
              <a:rPr lang="en-US" altLang="en-US" sz="1800" dirty="0">
                <a:cs typeface="Arial" panose="020B0604020202020204" pitchFamily="34" charset="0"/>
              </a:rPr>
              <a:t> Financial Aid Administrator: </a:t>
            </a:r>
            <a:r>
              <a:rPr lang="en-US" altLang="en-US" sz="1800" dirty="0">
                <a:solidFill>
                  <a:srgbClr val="FF0000"/>
                </a:solidFill>
                <a:cs typeface="Arial" panose="020B0604020202020204" pitchFamily="34" charset="0"/>
              </a:rPr>
              <a:t> </a:t>
            </a:r>
            <a:r>
              <a:rPr lang="en-US" altLang="en-US" sz="1800" dirty="0">
                <a:solidFill>
                  <a:srgbClr val="003865"/>
                </a:solidFill>
                <a:cs typeface="Arial" panose="020B0604020202020204" pitchFamily="34" charset="0"/>
              </a:rPr>
              <a:t>MN Indian Scholarship Program</a:t>
            </a:r>
          </a:p>
          <a:p>
            <a:pPr>
              <a:spcBef>
                <a:spcPts val="0"/>
              </a:spcBef>
              <a:spcAft>
                <a:spcPts val="0"/>
              </a:spcAft>
            </a:pPr>
            <a:r>
              <a:rPr lang="en-US" altLang="en-US" sz="1800" b="1" dirty="0">
                <a:cs typeface="Arial" panose="020B0604020202020204" pitchFamily="34" charset="0"/>
              </a:rPr>
              <a:t>Shannon Olson</a:t>
            </a:r>
            <a:r>
              <a:rPr lang="en-US" altLang="en-US" sz="1800" dirty="0">
                <a:cs typeface="Arial" panose="020B0604020202020204" pitchFamily="34" charset="0"/>
              </a:rPr>
              <a:t>, Financial Aid Program Associate: State Grant, Dream Act, Get Ready Student Success Scholarship, Grants for Students with Intellectual and Developmental Disabilities</a:t>
            </a:r>
            <a:endParaRPr lang="en-US" altLang="en-US" sz="1800" b="1" dirty="0">
              <a:cs typeface="Arial" panose="020B0604020202020204" pitchFamily="34" charset="0"/>
            </a:endParaRPr>
          </a:p>
          <a:p>
            <a:pPr>
              <a:spcBef>
                <a:spcPts val="0"/>
              </a:spcBef>
              <a:spcAft>
                <a:spcPts val="0"/>
              </a:spcAft>
            </a:pPr>
            <a:r>
              <a:rPr lang="en-US" altLang="en-US" sz="1800" b="1" dirty="0">
                <a:cs typeface="Arial" panose="020B0604020202020204" pitchFamily="34" charset="0"/>
              </a:rPr>
              <a:t>Shawn Reynolds</a:t>
            </a:r>
            <a:r>
              <a:rPr lang="en-US" altLang="en-US" sz="1800" dirty="0">
                <a:cs typeface="Arial" panose="020B0604020202020204" pitchFamily="34" charset="0"/>
              </a:rPr>
              <a:t>, Financial Aid Administrator: State Grant, Dream Act and State Grant Manager Product</a:t>
            </a:r>
          </a:p>
          <a:p>
            <a:pPr>
              <a:spcBef>
                <a:spcPts val="0"/>
              </a:spcBef>
              <a:spcAft>
                <a:spcPts val="0"/>
              </a:spcAft>
            </a:pPr>
            <a:r>
              <a:rPr lang="en-US" altLang="en-US" sz="1800" b="1" dirty="0">
                <a:cs typeface="Arial" panose="020B0604020202020204" pitchFamily="34" charset="0"/>
              </a:rPr>
              <a:t>Tara Winchester</a:t>
            </a:r>
            <a:r>
              <a:rPr lang="en-US" altLang="en-US" sz="1800" dirty="0">
                <a:cs typeface="Arial" panose="020B0604020202020204" pitchFamily="34" charset="0"/>
              </a:rPr>
              <a:t>, Financial Aid Administrator: Temporary Future Together Grant, </a:t>
            </a:r>
            <a:r>
              <a:rPr lang="en-US" altLang="en-US" sz="1800" dirty="0">
                <a:solidFill>
                  <a:srgbClr val="003865"/>
                </a:solidFill>
                <a:cs typeface="Arial" panose="020B0604020202020204" pitchFamily="34" charset="0"/>
              </a:rPr>
              <a:t>North Star Promise </a:t>
            </a:r>
          </a:p>
          <a:p>
            <a:pPr>
              <a:spcBef>
                <a:spcPts val="0"/>
              </a:spcBef>
              <a:spcAft>
                <a:spcPts val="0"/>
              </a:spcAft>
            </a:pPr>
            <a:endParaRPr lang="en-US" altLang="en-US" sz="1800" dirty="0">
              <a:solidFill>
                <a:srgbClr val="003865"/>
              </a:solidFill>
              <a:cs typeface="Arial" panose="020B0604020202020204" pitchFamily="34" charset="0"/>
            </a:endParaRPr>
          </a:p>
          <a:p>
            <a:pPr marL="0" indent="0">
              <a:spcBef>
                <a:spcPts val="0"/>
              </a:spcBef>
              <a:spcAft>
                <a:spcPts val="0"/>
              </a:spcAft>
              <a:buNone/>
            </a:pPr>
            <a:r>
              <a:rPr lang="en-US" sz="1800" dirty="0">
                <a:hlinkClick r:id="rId3"/>
              </a:rPr>
              <a:t>Campus Financial Aid Administrator Resources (state.mn.us)</a:t>
            </a:r>
            <a:r>
              <a:rPr lang="en-US" sz="1800" dirty="0"/>
              <a:t> or Call </a:t>
            </a:r>
            <a:r>
              <a:rPr lang="en-US" dirty="0"/>
              <a:t>651.642.0567  -option 2 </a:t>
            </a:r>
            <a:endParaRPr lang="en-US" altLang="en-US" sz="1800" dirty="0">
              <a:solidFill>
                <a:srgbClr val="003865"/>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35</a:t>
            </a:fld>
            <a:endParaRPr lang="en-US" dirty="0"/>
          </a:p>
        </p:txBody>
      </p:sp>
    </p:spTree>
    <p:extLst>
      <p:ext uri="{BB962C8B-B14F-4D97-AF65-F5344CB8AC3E}">
        <p14:creationId xmlns:p14="http://schemas.microsoft.com/office/powerpoint/2010/main" val="2623016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86330"/>
            <a:ext cx="12192000" cy="1295182"/>
          </a:xfrm>
        </p:spPr>
        <p:txBody>
          <a:bodyPr/>
          <a:lstStyle/>
          <a:p>
            <a:r>
              <a:rPr lang="en-US" dirty="0"/>
              <a:t>Questions</a:t>
            </a:r>
          </a:p>
        </p:txBody>
      </p:sp>
      <p:pic>
        <p:nvPicPr>
          <p:cNvPr id="5" name="Picture 4" descr="http://t0.gstatic.com/images?q=tbn:ANd9GcT48SuENxTytIuooAsscFrdKiaPadxkBVy2bxupu6FTsQKJw9u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0" y="2800350"/>
            <a:ext cx="45720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208924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Office of Higher Education</a:t>
            </a:r>
          </a:p>
        </p:txBody>
      </p:sp>
      <p:sp>
        <p:nvSpPr>
          <p:cNvPr id="3" name="Content Placeholder 2"/>
          <p:cNvSpPr>
            <a:spLocks noGrp="1"/>
          </p:cNvSpPr>
          <p:nvPr>
            <p:ph idx="1"/>
          </p:nvPr>
        </p:nvSpPr>
        <p:spPr>
          <a:xfrm>
            <a:off x="838200" y="1524000"/>
            <a:ext cx="7705725" cy="4876799"/>
          </a:xfrm>
        </p:spPr>
        <p:txBody>
          <a:bodyPr>
            <a:normAutofit fontScale="85000" lnSpcReduction="20000"/>
          </a:bodyPr>
          <a:lstStyle/>
          <a:p>
            <a:pPr marL="0" indent="0">
              <a:buNone/>
            </a:pPr>
            <a:r>
              <a:rPr lang="en-US" dirty="0"/>
              <a:t>Dennis Olson Jr. was reappointed to a second term as Commissioner of the Minnesota Office of Higher Education (OHE) by Governor Tim Walz in November of 2022. Prior to this executive cabinet appointment, he served as the Executive Director of the Minnesota Indian Affairs Council, working closely with tribal elected leaders, the state legislature, state agencies, and the governor to highlight and address issues important to all Tribal Nations and American Indian communities in Minnesota. </a:t>
            </a:r>
          </a:p>
          <a:p>
            <a:pPr marL="0" indent="0">
              <a:buNone/>
            </a:pPr>
            <a:r>
              <a:rPr lang="en-US" dirty="0"/>
              <a:t>Dennis also served as the Director of the Office of Indian Education for the Minnesota Department of Education, working closely with Tribal Nations, urban American Indian communities, and multiple partner agencies to address issues impacting Indian Education in Minnesota. Before joining state government, Dennis served as Commissioner of Education for the Mille Lacs Band of Ojibwe, and worked nearly 10 years in various capacities for the University of Minnesota Institute on Community Integration</a:t>
            </a:r>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4</a:t>
            </a:fld>
            <a:endParaRPr lang="en-US" dirty="0"/>
          </a:p>
        </p:txBody>
      </p:sp>
      <p:pic>
        <p:nvPicPr>
          <p:cNvPr id="1026" name="Picture 2" descr="https://www.ohe.state.mn.us/Documents/Images/Dennis%20Olson.jpg">
            <a:extLst>
              <a:ext uri="{FF2B5EF4-FFF2-40B4-BE49-F238E27FC236}">
                <a16:creationId xmlns:a16="http://schemas.microsoft.com/office/drawing/2014/main" id="{00784CE8-022F-4A87-90A4-A225EC2F69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6570" y="2038350"/>
            <a:ext cx="3503029" cy="3733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62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475" y="1884348"/>
            <a:ext cx="10515600" cy="4351338"/>
          </a:xfrm>
        </p:spPr>
        <p:txBody>
          <a:bodyPr>
            <a:normAutofit/>
          </a:bodyPr>
          <a:lstStyle/>
          <a:p>
            <a:r>
              <a:rPr lang="en-US" dirty="0"/>
              <a:t>The bill appropriates a total of $4.16 billion general fund dollars to higher education for the 2024 and 2025 biennium: </a:t>
            </a:r>
          </a:p>
          <a:p>
            <a:pPr lvl="1"/>
            <a:r>
              <a:rPr lang="en-US" dirty="0"/>
              <a:t>$776.37 million of the total appropriated to the Office of Higher Education.</a:t>
            </a:r>
          </a:p>
          <a:p>
            <a:pPr lvl="1"/>
            <a:r>
              <a:rPr lang="en-US" dirty="0"/>
              <a:t>$1.87 billion is appropriated to Minnesota State Colleges and Universities System </a:t>
            </a:r>
            <a:r>
              <a:rPr lang="en-US" sz="1600" dirty="0"/>
              <a:t>(includes $75M for tuition freeze 23-24 &amp; 24-25, $50M 1X campus support, $122M Campus State Stabilization &amp; $3M for ISRS-Next Gen).</a:t>
            </a:r>
          </a:p>
          <a:p>
            <a:pPr lvl="1"/>
            <a:r>
              <a:rPr lang="en-US" dirty="0"/>
              <a:t>$1.51 billion is appropriated to the University of Minnesota (includes $100M for Core Mission support). </a:t>
            </a:r>
          </a:p>
          <a:p>
            <a:pPr lvl="1"/>
            <a:r>
              <a:rPr lang="en-US" dirty="0"/>
              <a:t>$3.6 million is appropriated to the Mayo Foundation. </a:t>
            </a:r>
          </a:p>
          <a:p>
            <a:endParaRPr lang="en-US" dirty="0"/>
          </a:p>
          <a:p>
            <a:pPr marL="457200" lvl="1" indent="0">
              <a:buNone/>
            </a:pPr>
            <a:endParaRPr lang="en-US" sz="2800" dirty="0"/>
          </a:p>
          <a:p>
            <a:pPr lvl="1"/>
            <a:endParaRPr lang="en-US" sz="2600" dirty="0"/>
          </a:p>
          <a:p>
            <a:endParaRPr lang="en-US" sz="2600" dirty="0"/>
          </a:p>
        </p:txBody>
      </p:sp>
      <p:sp>
        <p:nvSpPr>
          <p:cNvPr id="3" name="Title 2"/>
          <p:cNvSpPr>
            <a:spLocks noGrp="1"/>
          </p:cNvSpPr>
          <p:nvPr>
            <p:ph type="title"/>
          </p:nvPr>
        </p:nvSpPr>
        <p:spPr/>
        <p:txBody>
          <a:bodyPr/>
          <a:lstStyle/>
          <a:p>
            <a:r>
              <a:rPr lang="en-US" dirty="0">
                <a:latin typeface="+mn-lt"/>
              </a:rPr>
              <a:t>2023 Higher Education Omnibus Bill</a:t>
            </a:r>
          </a:p>
        </p:txBody>
      </p:sp>
    </p:spTree>
    <p:extLst>
      <p:ext uri="{BB962C8B-B14F-4D97-AF65-F5344CB8AC3E}">
        <p14:creationId xmlns:p14="http://schemas.microsoft.com/office/powerpoint/2010/main" val="349943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475" y="1884348"/>
            <a:ext cx="10515600" cy="4351338"/>
          </a:xfrm>
        </p:spPr>
        <p:txBody>
          <a:bodyPr>
            <a:normAutofit/>
          </a:bodyPr>
          <a:lstStyle/>
          <a:p>
            <a:pPr marL="0" indent="0">
              <a:buNone/>
            </a:pPr>
            <a:r>
              <a:rPr lang="en-US" dirty="0"/>
              <a:t>Minnesota Legislature- Office of the Revisor of Statutes</a:t>
            </a:r>
          </a:p>
          <a:p>
            <a:pPr marL="0" indent="0">
              <a:spcBef>
                <a:spcPts val="0"/>
              </a:spcBef>
              <a:spcAft>
                <a:spcPts val="0"/>
              </a:spcAft>
              <a:buNone/>
            </a:pPr>
            <a:r>
              <a:rPr lang="en-US" dirty="0"/>
              <a:t>House File 2073 (appropriations)</a:t>
            </a:r>
          </a:p>
          <a:p>
            <a:pPr>
              <a:spcBef>
                <a:spcPts val="0"/>
              </a:spcBef>
              <a:spcAft>
                <a:spcPts val="0"/>
              </a:spcAft>
            </a:pPr>
            <a:r>
              <a:rPr lang="en-US" dirty="0">
                <a:hlinkClick r:id="rId3"/>
              </a:rPr>
              <a:t>	https://www.revisor.mn.gov/bills/text.php?number=HF2073&amp;version=4&amp;session=ls93&amp;session_year=2023&amp;session_number=0</a:t>
            </a:r>
            <a:endParaRPr lang="en-US" dirty="0"/>
          </a:p>
          <a:p>
            <a:pPr marL="0" indent="0">
              <a:buNone/>
            </a:pPr>
            <a:endParaRPr lang="en-US" dirty="0"/>
          </a:p>
          <a:p>
            <a:pPr marL="0" indent="0">
              <a:buNone/>
            </a:pPr>
            <a:r>
              <a:rPr lang="en-US" dirty="0"/>
              <a:t>Minnesota Legislature- Office of the Revisor of Statutes</a:t>
            </a:r>
          </a:p>
          <a:p>
            <a:pPr marL="0" indent="0">
              <a:spcBef>
                <a:spcPts val="0"/>
              </a:spcBef>
              <a:spcAft>
                <a:spcPts val="0"/>
              </a:spcAft>
              <a:buNone/>
            </a:pPr>
            <a:r>
              <a:rPr lang="en-US" dirty="0"/>
              <a:t>Minnesota Session Laws- 2023, Regular Session (policy changes)</a:t>
            </a:r>
          </a:p>
          <a:p>
            <a:pPr>
              <a:spcBef>
                <a:spcPts val="0"/>
              </a:spcBef>
              <a:spcAft>
                <a:spcPts val="0"/>
              </a:spcAft>
            </a:pPr>
            <a:r>
              <a:rPr lang="en-US" dirty="0">
                <a:hlinkClick r:id="rId4"/>
              </a:rPr>
              <a:t>	https://www.revisor.mn.gov/laws/2023/0/Session+Law/Chapter/44/</a:t>
            </a:r>
            <a:endParaRPr lang="en-US" dirty="0"/>
          </a:p>
          <a:p>
            <a:pPr marL="0" indent="0">
              <a:buNone/>
            </a:pPr>
            <a:endParaRPr lang="en-US" dirty="0"/>
          </a:p>
          <a:p>
            <a:pPr marL="0" indent="0">
              <a:buNone/>
            </a:pPr>
            <a:endParaRPr lang="en-US" dirty="0"/>
          </a:p>
          <a:p>
            <a:pPr marL="0" indent="0">
              <a:buNone/>
            </a:pPr>
            <a:endParaRPr lang="en-US" sz="2800" dirty="0"/>
          </a:p>
          <a:p>
            <a:pPr lvl="1"/>
            <a:endParaRPr lang="en-US" sz="2600" dirty="0"/>
          </a:p>
          <a:p>
            <a:endParaRPr lang="en-US" sz="2600" dirty="0"/>
          </a:p>
        </p:txBody>
      </p:sp>
      <p:sp>
        <p:nvSpPr>
          <p:cNvPr id="3" name="Title 2"/>
          <p:cNvSpPr>
            <a:spLocks noGrp="1"/>
          </p:cNvSpPr>
          <p:nvPr>
            <p:ph type="title"/>
          </p:nvPr>
        </p:nvSpPr>
        <p:spPr/>
        <p:txBody>
          <a:bodyPr/>
          <a:lstStyle/>
          <a:p>
            <a:r>
              <a:rPr lang="en-US" dirty="0">
                <a:latin typeface="+mn-lt"/>
              </a:rPr>
              <a:t>2023 Higher Education Omnibus Bill</a:t>
            </a:r>
          </a:p>
        </p:txBody>
      </p:sp>
    </p:spTree>
    <p:extLst>
      <p:ext uri="{BB962C8B-B14F-4D97-AF65-F5344CB8AC3E}">
        <p14:creationId xmlns:p14="http://schemas.microsoft.com/office/powerpoint/2010/main" val="269935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Financial Aid Programs</a:t>
            </a:r>
          </a:p>
        </p:txBody>
      </p:sp>
      <p:sp>
        <p:nvSpPr>
          <p:cNvPr id="3" name="Content Placeholder 2"/>
          <p:cNvSpPr>
            <a:spLocks noGrp="1"/>
          </p:cNvSpPr>
          <p:nvPr>
            <p:ph idx="1"/>
          </p:nvPr>
        </p:nvSpPr>
        <p:spPr>
          <a:xfrm>
            <a:off x="390525" y="1428750"/>
            <a:ext cx="11363325" cy="4972049"/>
          </a:xfrm>
        </p:spPr>
        <p:txBody>
          <a:bodyPr>
            <a:normAutofit lnSpcReduction="10000"/>
          </a:bodyPr>
          <a:lstStyle/>
          <a:p>
            <a:pPr marL="0" indent="0">
              <a:buNone/>
            </a:pPr>
            <a:r>
              <a:rPr lang="en-US" u="sng" dirty="0"/>
              <a:t>Traditional Aid Programs:</a:t>
            </a:r>
            <a:r>
              <a:rPr lang="en-US" dirty="0"/>
              <a:t> </a:t>
            </a:r>
          </a:p>
          <a:p>
            <a:pPr marL="0" indent="0">
              <a:buNone/>
            </a:pPr>
            <a:r>
              <a:rPr lang="en-US" dirty="0"/>
              <a:t>State Grant, Dream Act, Work Study, Interstate Tuition Reciprocity, Postsecondary Child Care Grants, Fostering Independence Grants, Public Safety Officer’s Survivors Grant, Minnesota Indian Scholarship Program, Grants for Students with Intellectual and Developmental Disabilities, Student Teachers in Shortage Areas Grant, Underrepresented Student Teacher Grant, Pilot Aspiring Teachers of Color Scholarship, Temporary Future Together Grants, Paramedic Scholarship, North Star Promise Scholarship</a:t>
            </a:r>
          </a:p>
          <a:p>
            <a:pPr marL="0" indent="0">
              <a:buNone/>
            </a:pPr>
            <a:r>
              <a:rPr lang="en-US" u="sng" dirty="0"/>
              <a:t>Early Awareness:</a:t>
            </a:r>
            <a:r>
              <a:rPr lang="en-US" dirty="0"/>
              <a:t> </a:t>
            </a:r>
          </a:p>
          <a:p>
            <a:pPr marL="0" indent="0">
              <a:buNone/>
            </a:pPr>
            <a:r>
              <a:rPr lang="en-US" dirty="0"/>
              <a:t>Summer Academic Enrichment Program, administrative support of Get Ready Student Success Scholarship</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53264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Programs Administered by OHE</a:t>
            </a:r>
          </a:p>
        </p:txBody>
      </p:sp>
      <p:sp>
        <p:nvSpPr>
          <p:cNvPr id="3" name="Content Placeholder 2"/>
          <p:cNvSpPr>
            <a:spLocks noGrp="1"/>
          </p:cNvSpPr>
          <p:nvPr>
            <p:ph idx="1"/>
          </p:nvPr>
        </p:nvSpPr>
        <p:spPr>
          <a:xfrm>
            <a:off x="390525" y="1428750"/>
            <a:ext cx="11363325" cy="4972049"/>
          </a:xfrm>
        </p:spPr>
        <p:txBody>
          <a:bodyPr>
            <a:normAutofit/>
          </a:bodyPr>
          <a:lstStyle/>
          <a:p>
            <a:pPr marL="0" indent="0">
              <a:buNone/>
            </a:pPr>
            <a:r>
              <a:rPr lang="en-US" u="sng" dirty="0"/>
              <a:t>Work Force Investments:</a:t>
            </a:r>
            <a:r>
              <a:rPr lang="en-US" dirty="0"/>
              <a:t> Dual Training Grants, Next Generation CNA Training </a:t>
            </a:r>
          </a:p>
          <a:p>
            <a:pPr marL="0" indent="0">
              <a:buNone/>
            </a:pPr>
            <a:r>
              <a:rPr lang="en-US" u="sng" dirty="0"/>
              <a:t>Competitive Grants: </a:t>
            </a:r>
            <a:r>
              <a:rPr lang="en-US" dirty="0">
                <a:solidFill>
                  <a:srgbClr val="003865"/>
                </a:solidFill>
              </a:rPr>
              <a:t>Emergency Assistance for Postsecondary Students Grants (EAPS), Hunger Free Campus Grants, Concurrent Enrollment Grants, Spinal Cord Injury and Traumatic Brain Injury Research Grants, Intervention for College Attendance Grants, David J. </a:t>
            </a:r>
            <a:r>
              <a:rPr lang="en-US" dirty="0" err="1">
                <a:solidFill>
                  <a:srgbClr val="003865"/>
                </a:solidFill>
              </a:rPr>
              <a:t>Tomassoni</a:t>
            </a:r>
            <a:r>
              <a:rPr lang="en-US" dirty="0">
                <a:solidFill>
                  <a:srgbClr val="003865"/>
                </a:solidFill>
              </a:rPr>
              <a:t> ALS Research Grant Program, Student Loan Debt Counseling Grant Program   </a:t>
            </a:r>
          </a:p>
          <a:p>
            <a:pPr marL="0" indent="0">
              <a:buNone/>
            </a:pPr>
            <a:r>
              <a:rPr lang="en-US" u="sng" dirty="0"/>
              <a:t>Loan Repayment Programs:</a:t>
            </a:r>
            <a:r>
              <a:rPr lang="en-US" dirty="0"/>
              <a:t> Teacher Shortage, Agricultural Education, Aviation Degree, Rural Veterinarian, Federal John R Justice</a:t>
            </a:r>
          </a:p>
          <a:p>
            <a:pPr marL="0" indent="0">
              <a:buNone/>
            </a:pPr>
            <a:r>
              <a:rPr lang="en-US" u="sng" dirty="0"/>
              <a:t>Loan Programs:</a:t>
            </a:r>
            <a:r>
              <a:rPr lang="en-US" dirty="0"/>
              <a:t> SELF and SELF Refi</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268693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Aid Administration Steps</a:t>
            </a:r>
          </a:p>
        </p:txBody>
      </p:sp>
      <p:sp>
        <p:nvSpPr>
          <p:cNvPr id="3" name="Content Placeholder 2"/>
          <p:cNvSpPr>
            <a:spLocks noGrp="1"/>
          </p:cNvSpPr>
          <p:nvPr>
            <p:ph idx="1"/>
          </p:nvPr>
        </p:nvSpPr>
        <p:spPr>
          <a:xfrm>
            <a:off x="390525" y="1428750"/>
            <a:ext cx="11363325" cy="4972049"/>
          </a:xfrm>
        </p:spPr>
        <p:txBody>
          <a:bodyPr>
            <a:normAutofit/>
          </a:bodyPr>
          <a:lstStyle/>
          <a:p>
            <a:pPr marL="0" indent="0">
              <a:spcBef>
                <a:spcPts val="1200"/>
              </a:spcBef>
              <a:spcAft>
                <a:spcPts val="1200"/>
              </a:spcAft>
              <a:buNone/>
            </a:pPr>
            <a:r>
              <a:rPr lang="en-US" u="sng" dirty="0"/>
              <a:t>Financial Aid Administration Process:</a:t>
            </a:r>
            <a:r>
              <a:rPr lang="en-US" dirty="0"/>
              <a:t> </a:t>
            </a:r>
          </a:p>
          <a:p>
            <a:pPr>
              <a:spcBef>
                <a:spcPts val="1200"/>
              </a:spcBef>
              <a:spcAft>
                <a:spcPts val="1200"/>
              </a:spcAft>
            </a:pPr>
            <a:r>
              <a:rPr lang="en-US" dirty="0"/>
              <a:t>Application</a:t>
            </a:r>
          </a:p>
          <a:p>
            <a:pPr>
              <a:spcBef>
                <a:spcPts val="0"/>
              </a:spcBef>
              <a:spcAft>
                <a:spcPts val="0"/>
              </a:spcAft>
            </a:pPr>
            <a:r>
              <a:rPr lang="en-US" dirty="0"/>
              <a:t>Determine Eligibility -</a:t>
            </a:r>
            <a:r>
              <a:rPr lang="en-US" sz="1800" i="1" dirty="0"/>
              <a:t>MN Residency, Verification, Financial, Holds, prior Bachelor’s degree, </a:t>
            </a:r>
            <a:r>
              <a:rPr lang="en-US" sz="1800" i="1" dirty="0" err="1"/>
              <a:t>etc</a:t>
            </a:r>
            <a:endParaRPr lang="en-US" sz="1800" i="1" dirty="0"/>
          </a:p>
          <a:p>
            <a:pPr>
              <a:spcBef>
                <a:spcPts val="1200"/>
              </a:spcBef>
              <a:spcAft>
                <a:spcPts val="1200"/>
              </a:spcAft>
            </a:pPr>
            <a:r>
              <a:rPr lang="en-US" dirty="0"/>
              <a:t>Award Calculation</a:t>
            </a:r>
          </a:p>
          <a:p>
            <a:pPr>
              <a:spcBef>
                <a:spcPts val="1200"/>
              </a:spcBef>
              <a:spcAft>
                <a:spcPts val="1200"/>
              </a:spcAft>
            </a:pPr>
            <a:r>
              <a:rPr lang="en-US" dirty="0"/>
              <a:t>Communicate Award</a:t>
            </a:r>
          </a:p>
          <a:p>
            <a:pPr>
              <a:spcBef>
                <a:spcPts val="1200"/>
              </a:spcBef>
              <a:spcAft>
                <a:spcPts val="1200"/>
              </a:spcAft>
            </a:pPr>
            <a:r>
              <a:rPr lang="en-US" dirty="0"/>
              <a:t>Disburse Awards</a:t>
            </a:r>
          </a:p>
        </p:txBody>
      </p:sp>
      <p:sp>
        <p:nvSpPr>
          <p:cNvPr id="4" name="Slide Number Placeholder 3"/>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389183446"/>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78B604-9059-4F1C-B8E2-C96A71A964D2}">
  <ds:schemaRef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MN.IT</Template>
  <TotalTime>21665</TotalTime>
  <Words>5698</Words>
  <Application>Microsoft Office PowerPoint</Application>
  <PresentationFormat>Widescreen</PresentationFormat>
  <Paragraphs>384</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ＭＳ Ｐゴシック</vt:lpstr>
      <vt:lpstr>Arial</vt:lpstr>
      <vt:lpstr>Calibri</vt:lpstr>
      <vt:lpstr>NeueHaasGroteskText Std</vt:lpstr>
      <vt:lpstr>MN.IT</vt:lpstr>
      <vt:lpstr>State Financial Aid Programs</vt:lpstr>
      <vt:lpstr>Minnesota Office of Higher Education</vt:lpstr>
      <vt:lpstr>Minnesota Office of Higher Education</vt:lpstr>
      <vt:lpstr>Minnesota Office of Higher Education</vt:lpstr>
      <vt:lpstr>2023 Higher Education Omnibus Bill</vt:lpstr>
      <vt:lpstr>2023 Higher Education Omnibus Bill</vt:lpstr>
      <vt:lpstr>State Financial Aid Programs</vt:lpstr>
      <vt:lpstr>Other Programs Administered by OHE</vt:lpstr>
      <vt:lpstr>General Aid Administration Steps</vt:lpstr>
      <vt:lpstr>Models for Aid Administration</vt:lpstr>
      <vt:lpstr>Determining Eligibility - MN Residency </vt:lpstr>
      <vt:lpstr>MN Residency </vt:lpstr>
      <vt:lpstr>MN Residency Questions</vt:lpstr>
      <vt:lpstr>Minnesota State Grant (SG)</vt:lpstr>
      <vt:lpstr>Minnesota State Grant (SG)</vt:lpstr>
      <vt:lpstr>24-25 General Eligibility Minnesota State Grant (SG)</vt:lpstr>
      <vt:lpstr>Minnesota State Grant Awarded via MN Dream Act (DA)</vt:lpstr>
      <vt:lpstr>MN Residency- MN Dream Act </vt:lpstr>
      <vt:lpstr>Minnesota Work Study Program (WS)</vt:lpstr>
      <vt:lpstr>Interstate Tuition Reciprocity (ITR)</vt:lpstr>
      <vt:lpstr>Postsecondary Child Care Grant (CCG)</vt:lpstr>
      <vt:lpstr>Fostering Independence Grant (FIG)</vt:lpstr>
      <vt:lpstr>Minnesota Public Safety Officer’s Survivor Grant</vt:lpstr>
      <vt:lpstr>Minnesota Indian Scholarship Program (MISP)</vt:lpstr>
      <vt:lpstr>Grants for Students with Intellectual and Developmental Disabilities (ID Grant)</vt:lpstr>
      <vt:lpstr>Minnesota Student Teacher Grants</vt:lpstr>
      <vt:lpstr>Minnesota Aspiring Teachers of Color Scholarship (ATS)  Pilot Program</vt:lpstr>
      <vt:lpstr> Minnesota Future Together Grant </vt:lpstr>
      <vt:lpstr>Summer Academic Enrichment Program (SAEP)</vt:lpstr>
      <vt:lpstr> Temporary Paramedic Scholarship</vt:lpstr>
      <vt:lpstr> North Star Promise Scholarship  </vt:lpstr>
      <vt:lpstr> NSP Student Eligibility  </vt:lpstr>
      <vt:lpstr> NSP Student Eligibility  </vt:lpstr>
      <vt:lpstr> NSP Additional Information  </vt:lpstr>
      <vt:lpstr>Financial Aid Staff</vt:lpstr>
      <vt:lpstr>Questions</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Reynolds, Shawn P (OHE)</cp:lastModifiedBy>
  <cp:revision>1004</cp:revision>
  <cp:lastPrinted>2023-05-15T14:34:06Z</cp:lastPrinted>
  <dcterms:created xsi:type="dcterms:W3CDTF">2016-01-06T16:54:03Z</dcterms:created>
  <dcterms:modified xsi:type="dcterms:W3CDTF">2024-01-24T18:57:23Z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