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4"/>
  </p:notesMasterIdLst>
  <p:sldIdLst>
    <p:sldId id="287" r:id="rId2"/>
    <p:sldId id="257" r:id="rId3"/>
    <p:sldId id="289" r:id="rId4"/>
    <p:sldId id="259" r:id="rId5"/>
    <p:sldId id="299" r:id="rId6"/>
    <p:sldId id="291" r:id="rId7"/>
    <p:sldId id="292" r:id="rId8"/>
    <p:sldId id="293" r:id="rId9"/>
    <p:sldId id="294" r:id="rId10"/>
    <p:sldId id="295" r:id="rId11"/>
    <p:sldId id="296" r:id="rId12"/>
    <p:sldId id="297" r:id="rId13"/>
    <p:sldId id="261" r:id="rId14"/>
    <p:sldId id="263" r:id="rId15"/>
    <p:sldId id="264" r:id="rId16"/>
    <p:sldId id="290" r:id="rId17"/>
    <p:sldId id="300" r:id="rId18"/>
    <p:sldId id="301" r:id="rId19"/>
    <p:sldId id="302" r:id="rId20"/>
    <p:sldId id="303" r:id="rId21"/>
    <p:sldId id="304" r:id="rId22"/>
    <p:sldId id="305" r:id="rId23"/>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80" autoAdjust="0"/>
  </p:normalViewPr>
  <p:slideViewPr>
    <p:cSldViewPr>
      <p:cViewPr varScale="1">
        <p:scale>
          <a:sx n="103" d="100"/>
          <a:sy n="103" d="100"/>
        </p:scale>
        <p:origin x="624" y="96"/>
      </p:cViewPr>
      <p:guideLst>
        <p:guide orient="horz" pos="2880"/>
        <p:guide pos="2160"/>
      </p:guideLst>
    </p:cSldViewPr>
  </p:slideViewPr>
  <p:outlineViewPr>
    <p:cViewPr>
      <p:scale>
        <a:sx n="33" d="100"/>
        <a:sy n="33" d="100"/>
      </p:scale>
      <p:origin x="0" y="-8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63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endParaRPr lang="en-US"/>
          </a:p>
        </p:txBody>
      </p:sp>
    </p:spTree>
    <p:extLst>
      <p:ext uri="{BB962C8B-B14F-4D97-AF65-F5344CB8AC3E}">
        <p14:creationId xmlns:p14="http://schemas.microsoft.com/office/powerpoint/2010/main" val="2722575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https://fsapartners.ed.gov/sites/default/files/2023-05/202425DRAFTSAIGuideSupplementPellFormulasandEnrollmentIntensity.pdf </a:t>
            </a:r>
            <a:endParaRPr dirty="0"/>
          </a:p>
        </p:txBody>
      </p:sp>
    </p:spTree>
    <p:extLst>
      <p:ext uri="{BB962C8B-B14F-4D97-AF65-F5344CB8AC3E}">
        <p14:creationId xmlns:p14="http://schemas.microsoft.com/office/powerpoint/2010/main" val="2056864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https://fsapartners.ed.gov/sites/default/files/2023-05/202425DRAFTSAIGuideSupplementPellFormulasandEnrollmentIntensity.pdf </a:t>
            </a:r>
            <a:endParaRPr dirty="0"/>
          </a:p>
        </p:txBody>
      </p:sp>
    </p:spTree>
    <p:extLst>
      <p:ext uri="{BB962C8B-B14F-4D97-AF65-F5344CB8AC3E}">
        <p14:creationId xmlns:p14="http://schemas.microsoft.com/office/powerpoint/2010/main" val="1502429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https://fsapartners.ed.gov/sites/default/files/2023-05/202425DRAFTSAIGuideSupplementPellFormulasandEnrollmentIntensity.pdf </a:t>
            </a:r>
            <a:endParaRPr dirty="0"/>
          </a:p>
        </p:txBody>
      </p:sp>
    </p:spTree>
    <p:extLst>
      <p:ext uri="{BB962C8B-B14F-4D97-AF65-F5344CB8AC3E}">
        <p14:creationId xmlns:p14="http://schemas.microsoft.com/office/powerpoint/2010/main" val="4009776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23606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642174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62709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107437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0" dirty="0">
                <a:latin typeface="Calibri"/>
                <a:cs typeface="Calibri"/>
              </a:rPr>
              <a:t>a two-year program, acceptable for full credit toward a bachelor’s degree, is considered a program that leads to a bachelor’s degree</a:t>
            </a:r>
          </a:p>
          <a:p>
            <a:endParaRPr dirty="0"/>
          </a:p>
        </p:txBody>
      </p:sp>
    </p:spTree>
    <p:extLst>
      <p:ext uri="{BB962C8B-B14F-4D97-AF65-F5344CB8AC3E}">
        <p14:creationId xmlns:p14="http://schemas.microsoft.com/office/powerpoint/2010/main" val="455759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0" dirty="0">
                <a:latin typeface="Calibri"/>
                <a:cs typeface="Calibri"/>
              </a:rPr>
              <a:t>Failure to meet the requirements of the service agreement, the grant will be treated as an unsubsidized loan (interest would accrue from the date of disbursement)</a:t>
            </a:r>
          </a:p>
          <a:p>
            <a:endParaRPr dirty="0"/>
          </a:p>
        </p:txBody>
      </p:sp>
    </p:spTree>
    <p:extLst>
      <p:ext uri="{BB962C8B-B14F-4D97-AF65-F5344CB8AC3E}">
        <p14:creationId xmlns:p14="http://schemas.microsoft.com/office/powerpoint/2010/main" val="2419610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Max and min amounts are based on a full award year</a:t>
            </a:r>
            <a:endParaRPr dirty="0"/>
          </a:p>
        </p:txBody>
      </p:sp>
    </p:spTree>
    <p:extLst>
      <p:ext uri="{BB962C8B-B14F-4D97-AF65-F5344CB8AC3E}">
        <p14:creationId xmlns:p14="http://schemas.microsoft.com/office/powerpoint/2010/main" val="2575597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10475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429200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Doesn’t have to necessarily receive Pell in the same payment period. Ex. If a student has reached their Pell LEU and can only have Pell for fall, they can still have FSEOG for the whole year</a:t>
            </a:r>
            <a:endParaRPr dirty="0"/>
          </a:p>
        </p:txBody>
      </p:sp>
    </p:spTree>
    <p:extLst>
      <p:ext uri="{BB962C8B-B14F-4D97-AF65-F5344CB8AC3E}">
        <p14:creationId xmlns:p14="http://schemas.microsoft.com/office/powerpoint/2010/main" val="1377623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35437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876300"/>
            <a:ext cx="4203700" cy="2365375"/>
          </a:xfrm>
          <a:prstGeom prst="rect">
            <a:avLst/>
          </a:prstGeom>
          <a:noFill/>
          <a:ln w="12700">
            <a:solidFill>
              <a:prstClr val="black"/>
            </a:solidFill>
          </a:ln>
        </p:spPr>
      </p:sp>
      <p:sp>
        <p:nvSpPr>
          <p:cNvPr id="3" name="Notes Placeholder 2"/>
          <p:cNvSpPr>
            <a:spLocks noGrp="1"/>
          </p:cNvSpPr>
          <p:nvPr>
            <p:ph type="body" idx="1"/>
          </p:nvPr>
        </p:nvSpPr>
        <p:spPr>
          <a:xfrm>
            <a:off x="930275" y="3373438"/>
            <a:ext cx="7435850" cy="2760662"/>
          </a:xfrm>
          <a:prstGeom prst="rect">
            <a:avLst/>
          </a:prstGeom>
        </p:spPr>
        <p:txBody>
          <a:bodyPr/>
          <a:lstStyle/>
          <a:p>
            <a:pPr marL="228600" indent="-228600">
              <a:buAutoNum type="arabicPeriod"/>
            </a:pPr>
            <a:r>
              <a:rPr lang="en-US" dirty="0"/>
              <a:t>Credit-hour programs for calendars of semesters, trimesters, and quarters. </a:t>
            </a:r>
          </a:p>
          <a:p>
            <a:pPr marL="228600" indent="-228600">
              <a:buAutoNum type="arabicPeriod"/>
            </a:pPr>
            <a:r>
              <a:rPr lang="en-US" dirty="0"/>
              <a:t>Qualify for formula 1 but have less than 30 weeks of instruction between fall and spring (rarely used)</a:t>
            </a:r>
          </a:p>
          <a:p>
            <a:pPr marL="228600" indent="-228600">
              <a:buAutoNum type="arabicPeriod"/>
            </a:pPr>
            <a:r>
              <a:rPr lang="en-US" dirty="0"/>
              <a:t>Credit hour programs with non-standard terms. Can use this one for any term-based credit-hour program even if it qualifies for 1 or 2. If summer has less than 12 hours, school has to use formula 3 for all terms</a:t>
            </a:r>
          </a:p>
          <a:p>
            <a:pPr marL="228600" indent="-228600">
              <a:buAutoNum type="arabicPeriod"/>
            </a:pPr>
            <a:r>
              <a:rPr lang="en-US" dirty="0"/>
              <a:t>All clock-hour programs or credit hour without terms</a:t>
            </a:r>
          </a:p>
          <a:p>
            <a:pPr marL="228600" indent="-228600">
              <a:buAutoNum type="arabicPeriod"/>
            </a:pPr>
            <a:r>
              <a:rPr lang="en-US" dirty="0"/>
              <a:t>All correspondence programs</a:t>
            </a:r>
          </a:p>
        </p:txBody>
      </p:sp>
    </p:spTree>
    <p:extLst>
      <p:ext uri="{BB962C8B-B14F-4D97-AF65-F5344CB8AC3E}">
        <p14:creationId xmlns:p14="http://schemas.microsoft.com/office/powerpoint/2010/main" val="3772742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824728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171450" indent="-171450">
              <a:buFont typeface="Arial" panose="020B0604020202020204" pitchFamily="34" charset="0"/>
              <a:buChar char="•"/>
            </a:pPr>
            <a:r>
              <a:rPr lang="en-US" dirty="0"/>
              <a:t>Pell &amp; Iraq &amp;Afghanistan Service Grant at separate and tracked independently</a:t>
            </a:r>
          </a:p>
          <a:p>
            <a:pPr marL="171450" indent="-171450">
              <a:buFont typeface="Arial" panose="020B0604020202020204" pitchFamily="34" charset="0"/>
              <a:buChar char="•"/>
            </a:pPr>
            <a:r>
              <a:rPr lang="en-US" dirty="0"/>
              <a:t>Needs to be tracked by the school as well through COD.</a:t>
            </a:r>
            <a:endParaRPr dirty="0"/>
          </a:p>
        </p:txBody>
      </p:sp>
    </p:spTree>
    <p:extLst>
      <p:ext uri="{BB962C8B-B14F-4D97-AF65-F5344CB8AC3E}">
        <p14:creationId xmlns:p14="http://schemas.microsoft.com/office/powerpoint/2010/main" val="3669581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https://fsapartners.ed.gov/sites/default/files/2023-05/202425DRAFTSAIGuideSupplementEligibilityforMaxorMinPellGrantResource.pdf</a:t>
            </a:r>
            <a:endParaRPr dirty="0"/>
          </a:p>
        </p:txBody>
      </p:sp>
    </p:spTree>
    <p:extLst>
      <p:ext uri="{BB962C8B-B14F-4D97-AF65-F5344CB8AC3E}">
        <p14:creationId xmlns:p14="http://schemas.microsoft.com/office/powerpoint/2010/main" val="1414855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Same eligibility and calc is true for independent students but based on their information and appropriate tables (additional table for “not a parent”). Separate tables for Hawaii and Alaska</a:t>
            </a:r>
            <a:endParaRPr dirty="0"/>
          </a:p>
        </p:txBody>
      </p:sp>
    </p:spTree>
    <p:extLst>
      <p:ext uri="{BB962C8B-B14F-4D97-AF65-F5344CB8AC3E}">
        <p14:creationId xmlns:p14="http://schemas.microsoft.com/office/powerpoint/2010/main" val="17734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Max and Min amounts have not yet been announced.</a:t>
            </a:r>
            <a:endParaRPr dirty="0"/>
          </a:p>
        </p:txBody>
      </p:sp>
    </p:spTree>
    <p:extLst>
      <p:ext uri="{BB962C8B-B14F-4D97-AF65-F5344CB8AC3E}">
        <p14:creationId xmlns:p14="http://schemas.microsoft.com/office/powerpoint/2010/main" val="195336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26935282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5959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43645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14" name="Group 2"/>
          <p:cNvGrpSpPr>
            <a:grpSpLocks/>
          </p:cNvGrpSpPr>
          <p:nvPr/>
        </p:nvGrpSpPr>
        <p:grpSpPr bwMode="auto">
          <a:xfrm>
            <a:off x="564098" y="105830"/>
            <a:ext cx="11063287" cy="1822450"/>
            <a:chOff x="106756200" y="105613200"/>
            <a:chExt cx="11062854" cy="1822862"/>
          </a:xfrm>
        </p:grpSpPr>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4395559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grpSp>
        <p:nvGrpSpPr>
          <p:cNvPr id="8" name="Group 2"/>
          <p:cNvGrpSpPr>
            <a:grpSpLocks/>
          </p:cNvGrpSpPr>
          <p:nvPr/>
        </p:nvGrpSpPr>
        <p:grpSpPr bwMode="auto">
          <a:xfrm>
            <a:off x="564098" y="105830"/>
            <a:ext cx="11063287" cy="1822450"/>
            <a:chOff x="106756200" y="105613200"/>
            <a:chExt cx="11062854" cy="1822862"/>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414976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7" name="Group 2"/>
          <p:cNvGrpSpPr>
            <a:grpSpLocks/>
          </p:cNvGrpSpPr>
          <p:nvPr/>
        </p:nvGrpSpPr>
        <p:grpSpPr bwMode="auto">
          <a:xfrm>
            <a:off x="564098" y="105830"/>
            <a:ext cx="11063287" cy="1822450"/>
            <a:chOff x="106756200" y="105613200"/>
            <a:chExt cx="11062854" cy="1822862"/>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479781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11" name="Group 2"/>
          <p:cNvGrpSpPr>
            <a:grpSpLocks/>
          </p:cNvGrpSpPr>
          <p:nvPr/>
        </p:nvGrpSpPr>
        <p:grpSpPr bwMode="auto">
          <a:xfrm>
            <a:off x="564098" y="105830"/>
            <a:ext cx="11063287" cy="1822450"/>
            <a:chOff x="106756200" y="105613200"/>
            <a:chExt cx="11062854" cy="1822862"/>
          </a:xfrm>
        </p:grpSpPr>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2734088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7" name="Group 2"/>
          <p:cNvGrpSpPr>
            <a:grpSpLocks/>
          </p:cNvGrpSpPr>
          <p:nvPr/>
        </p:nvGrpSpPr>
        <p:grpSpPr bwMode="auto">
          <a:xfrm>
            <a:off x="564098" y="105830"/>
            <a:ext cx="11063287" cy="1822450"/>
            <a:chOff x="106756200" y="105613200"/>
            <a:chExt cx="11062854" cy="1822862"/>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3610956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11" name="Group 2"/>
          <p:cNvGrpSpPr>
            <a:grpSpLocks/>
          </p:cNvGrpSpPr>
          <p:nvPr/>
        </p:nvGrpSpPr>
        <p:grpSpPr bwMode="auto">
          <a:xfrm>
            <a:off x="564098" y="105830"/>
            <a:ext cx="11063287" cy="1822450"/>
            <a:chOff x="106756200" y="105613200"/>
            <a:chExt cx="11062854" cy="1822862"/>
          </a:xfrm>
        </p:grpSpPr>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1418157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8" name="Group 2"/>
          <p:cNvGrpSpPr>
            <a:grpSpLocks/>
          </p:cNvGrpSpPr>
          <p:nvPr/>
        </p:nvGrpSpPr>
        <p:grpSpPr bwMode="auto">
          <a:xfrm>
            <a:off x="564098" y="105830"/>
            <a:ext cx="11063287" cy="1822450"/>
            <a:chOff x="106756200" y="105613200"/>
            <a:chExt cx="11062854" cy="1822862"/>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435943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7" name="Group 2"/>
          <p:cNvGrpSpPr>
            <a:grpSpLocks/>
          </p:cNvGrpSpPr>
          <p:nvPr/>
        </p:nvGrpSpPr>
        <p:grpSpPr bwMode="auto">
          <a:xfrm>
            <a:off x="564098" y="105830"/>
            <a:ext cx="11063287" cy="1822450"/>
            <a:chOff x="106756200" y="105613200"/>
            <a:chExt cx="11062854" cy="1822862"/>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1128820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7" name="Group 2"/>
          <p:cNvGrpSpPr>
            <a:grpSpLocks/>
          </p:cNvGrpSpPr>
          <p:nvPr/>
        </p:nvGrpSpPr>
        <p:grpSpPr bwMode="auto">
          <a:xfrm>
            <a:off x="564098" y="105830"/>
            <a:ext cx="11063287" cy="1822450"/>
            <a:chOff x="106756200" y="105613200"/>
            <a:chExt cx="11062854" cy="1822862"/>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4261664789"/>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dirty="0"/>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4464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6F15528-21DE-4FAA-801E-634DDDAF4B2B}" type="slidenum">
              <a:rPr lang="en-US" smtClean="0"/>
              <a:t>‹#›</a:t>
            </a:fld>
            <a:endParaRPr lang="en-US"/>
          </a:p>
        </p:txBody>
      </p:sp>
      <p:grpSp>
        <p:nvGrpSpPr>
          <p:cNvPr id="7" name="Group 2"/>
          <p:cNvGrpSpPr>
            <a:grpSpLocks/>
          </p:cNvGrpSpPr>
          <p:nvPr/>
        </p:nvGrpSpPr>
        <p:grpSpPr bwMode="auto">
          <a:xfrm>
            <a:off x="564098" y="105830"/>
            <a:ext cx="11063287" cy="1822450"/>
            <a:chOff x="106756200" y="105613200"/>
            <a:chExt cx="11062854" cy="1822862"/>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113411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grpSp>
        <p:nvGrpSpPr>
          <p:cNvPr id="7" name="Group 2"/>
          <p:cNvGrpSpPr>
            <a:grpSpLocks/>
          </p:cNvGrpSpPr>
          <p:nvPr/>
        </p:nvGrpSpPr>
        <p:grpSpPr bwMode="auto">
          <a:xfrm>
            <a:off x="564098" y="105830"/>
            <a:ext cx="11063287" cy="1822450"/>
            <a:chOff x="106756200" y="105613200"/>
            <a:chExt cx="11062854" cy="1822862"/>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23358684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grpSp>
        <p:nvGrpSpPr>
          <p:cNvPr id="8" name="Group 2"/>
          <p:cNvGrpSpPr>
            <a:grpSpLocks/>
          </p:cNvGrpSpPr>
          <p:nvPr/>
        </p:nvGrpSpPr>
        <p:grpSpPr bwMode="auto">
          <a:xfrm>
            <a:off x="564098" y="105830"/>
            <a:ext cx="11063287" cy="1822450"/>
            <a:chOff x="106756200" y="105613200"/>
            <a:chExt cx="11062854" cy="1822862"/>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87946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grpSp>
        <p:nvGrpSpPr>
          <p:cNvPr id="10" name="Group 2"/>
          <p:cNvGrpSpPr>
            <a:grpSpLocks/>
          </p:cNvGrpSpPr>
          <p:nvPr/>
        </p:nvGrpSpPr>
        <p:grpSpPr bwMode="auto">
          <a:xfrm>
            <a:off x="564098" y="105830"/>
            <a:ext cx="11063287" cy="1822450"/>
            <a:chOff x="106756200" y="105613200"/>
            <a:chExt cx="11062854" cy="1822862"/>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84239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grpSp>
        <p:nvGrpSpPr>
          <p:cNvPr id="6" name="Group 2"/>
          <p:cNvGrpSpPr>
            <a:grpSpLocks/>
          </p:cNvGrpSpPr>
          <p:nvPr/>
        </p:nvGrpSpPr>
        <p:grpSpPr bwMode="auto">
          <a:xfrm>
            <a:off x="564098" y="105830"/>
            <a:ext cx="11063287" cy="1822450"/>
            <a:chOff x="106756200" y="105613200"/>
            <a:chExt cx="11062854" cy="1822862"/>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289088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grpSp>
        <p:nvGrpSpPr>
          <p:cNvPr id="5" name="Group 2"/>
          <p:cNvGrpSpPr>
            <a:grpSpLocks/>
          </p:cNvGrpSpPr>
          <p:nvPr/>
        </p:nvGrpSpPr>
        <p:grpSpPr bwMode="auto">
          <a:xfrm>
            <a:off x="564098" y="105830"/>
            <a:ext cx="11063287" cy="1822450"/>
            <a:chOff x="106756200" y="105613200"/>
            <a:chExt cx="11062854" cy="1822862"/>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75465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grpSp>
        <p:nvGrpSpPr>
          <p:cNvPr id="8" name="Group 2"/>
          <p:cNvGrpSpPr>
            <a:grpSpLocks/>
          </p:cNvGrpSpPr>
          <p:nvPr/>
        </p:nvGrpSpPr>
        <p:grpSpPr bwMode="auto">
          <a:xfrm>
            <a:off x="564098" y="105830"/>
            <a:ext cx="11063287" cy="1822450"/>
            <a:chOff x="106756200" y="105613200"/>
            <a:chExt cx="11062854" cy="1822862"/>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26936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grpSp>
        <p:nvGrpSpPr>
          <p:cNvPr id="8" name="Group 2"/>
          <p:cNvGrpSpPr>
            <a:grpSpLocks/>
          </p:cNvGrpSpPr>
          <p:nvPr/>
        </p:nvGrpSpPr>
        <p:grpSpPr bwMode="auto">
          <a:xfrm>
            <a:off x="564098" y="105830"/>
            <a:ext cx="11063287" cy="1822450"/>
            <a:chOff x="106756200" y="105613200"/>
            <a:chExt cx="11062854" cy="1822862"/>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156930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t>1/29/2024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t>‹#›</a:t>
            </a:fld>
            <a:endParaRPr lang="en-US"/>
          </a:p>
        </p:txBody>
      </p:sp>
      <p:grpSp>
        <p:nvGrpSpPr>
          <p:cNvPr id="14" name="Group 2"/>
          <p:cNvGrpSpPr>
            <a:grpSpLocks/>
          </p:cNvGrpSpPr>
          <p:nvPr/>
        </p:nvGrpSpPr>
        <p:grpSpPr bwMode="auto">
          <a:xfrm>
            <a:off x="564098" y="105830"/>
            <a:ext cx="11063287" cy="1822450"/>
            <a:chOff x="106756200" y="105613200"/>
            <a:chExt cx="11062854" cy="1822862"/>
          </a:xfrm>
        </p:grpSpPr>
        <p:pic>
          <p:nvPicPr>
            <p:cNvPr id="15"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6756200" y="105613200"/>
              <a:ext cx="3895682"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6" name="Picture 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0823894" y="105613200"/>
              <a:ext cx="6995160" cy="1822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328054869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075057"/>
            <a:ext cx="9144000" cy="1015663"/>
          </a:xfrm>
          <a:prstGeom prst="rect">
            <a:avLst/>
          </a:prstGeom>
        </p:spPr>
        <p:txBody>
          <a:bodyPr wrap="square">
            <a:spAutoFit/>
          </a:bodyPr>
          <a:lstStyle/>
          <a:p>
            <a:pPr algn="ctr"/>
            <a:r>
              <a:rPr lang="en-US" sz="6000" b="1" dirty="0">
                <a:solidFill>
                  <a:srgbClr val="0070C0"/>
                </a:solidFill>
                <a:latin typeface="Calibri" panose="020F0502020204030204" pitchFamily="34" charset="0"/>
                <a:ea typeface="Calibri" panose="020F0502020204030204" pitchFamily="34" charset="0"/>
                <a:cs typeface="Calibri" panose="020F0502020204030204" pitchFamily="34" charset="0"/>
              </a:rPr>
              <a:t>Grants</a:t>
            </a:r>
            <a:r>
              <a:rPr lang="en-US" sz="6000" b="1" dirty="0">
                <a:latin typeface="Calibri" panose="020F0502020204030204" pitchFamily="34" charset="0"/>
                <a:ea typeface="Calibri" panose="020F0502020204030204" pitchFamily="34" charset="0"/>
                <a:cs typeface="Calibri" panose="020F0502020204030204" pitchFamily="34" charset="0"/>
              </a:rPr>
              <a:t> </a:t>
            </a:r>
            <a:endParaRPr lang="en-US" sz="60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42707FF-87CD-1E22-CBCA-84BB86DAB320}"/>
              </a:ext>
            </a:extLst>
          </p:cNvPr>
          <p:cNvSpPr txBox="1"/>
          <p:nvPr/>
        </p:nvSpPr>
        <p:spPr>
          <a:xfrm>
            <a:off x="3657600" y="4294909"/>
            <a:ext cx="5715000" cy="1200329"/>
          </a:xfrm>
          <a:prstGeom prst="rect">
            <a:avLst/>
          </a:prstGeom>
          <a:noFill/>
        </p:spPr>
        <p:txBody>
          <a:bodyPr wrap="square" rtlCol="0">
            <a:spAutoFit/>
          </a:bodyPr>
          <a:lstStyle/>
          <a:p>
            <a:pPr algn="ctr"/>
            <a:r>
              <a:rPr lang="en-US" sz="3600" dirty="0"/>
              <a:t>Michael Crider</a:t>
            </a:r>
          </a:p>
          <a:p>
            <a:pPr algn="ctr"/>
            <a:endParaRPr lang="en-US" sz="3600" dirty="0"/>
          </a:p>
        </p:txBody>
      </p:sp>
      <p:pic>
        <p:nvPicPr>
          <p:cNvPr id="4" name="Picture 3">
            <a:extLst>
              <a:ext uri="{FF2B5EF4-FFF2-40B4-BE49-F238E27FC236}">
                <a16:creationId xmlns:a16="http://schemas.microsoft.com/office/drawing/2014/main" id="{82458F00-EF09-F451-1D9E-FFBE92BDCD7F}"/>
              </a:ext>
            </a:extLst>
          </p:cNvPr>
          <p:cNvPicPr>
            <a:picLocks noChangeAspect="1"/>
          </p:cNvPicPr>
          <p:nvPr/>
        </p:nvPicPr>
        <p:blipFill>
          <a:blip r:embed="rId3"/>
          <a:stretch>
            <a:fillRect/>
          </a:stretch>
        </p:blipFill>
        <p:spPr>
          <a:xfrm>
            <a:off x="4267200" y="5095964"/>
            <a:ext cx="4191000" cy="1381036"/>
          </a:xfrm>
          <a:prstGeom prst="rect">
            <a:avLst/>
          </a:prstGeom>
        </p:spPr>
      </p:pic>
    </p:spTree>
    <p:extLst>
      <p:ext uri="{BB962C8B-B14F-4D97-AF65-F5344CB8AC3E}">
        <p14:creationId xmlns:p14="http://schemas.microsoft.com/office/powerpoint/2010/main" val="2727895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295400"/>
            <a:ext cx="11201400"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 Formulas</a:t>
            </a:r>
            <a:endParaRPr dirty="0">
              <a:solidFill>
                <a:schemeClr val="accent1">
                  <a:lumMod val="75000"/>
                </a:schemeClr>
              </a:solidFill>
            </a:endParaRPr>
          </a:p>
        </p:txBody>
      </p:sp>
      <p:sp>
        <p:nvSpPr>
          <p:cNvPr id="3" name="object 3"/>
          <p:cNvSpPr txBox="1"/>
          <p:nvPr/>
        </p:nvSpPr>
        <p:spPr>
          <a:xfrm>
            <a:off x="1371600" y="2743200"/>
            <a:ext cx="10490039" cy="3877985"/>
          </a:xfrm>
          <a:prstGeom prst="rect">
            <a:avLst/>
          </a:prstGeom>
        </p:spPr>
        <p:txBody>
          <a:bodyPr vert="horz" wrap="square" lIns="0" tIns="0" rIns="0" bIns="0" rtlCol="0">
            <a:spAutoFit/>
          </a:bodyPr>
          <a:lstStyle/>
          <a:p>
            <a:pPr marL="355600" indent="-342900">
              <a:buFont typeface="Arial"/>
              <a:buChar char="•"/>
              <a:tabLst>
                <a:tab pos="355600" algn="l"/>
              </a:tabLst>
            </a:pPr>
            <a:r>
              <a:rPr lang="en-US" sz="2800" b="1" spc="-5" dirty="0">
                <a:latin typeface="Calibri"/>
                <a:cs typeface="Calibri"/>
              </a:rPr>
              <a:t>Formula 1 </a:t>
            </a:r>
            <a:r>
              <a:rPr lang="en-US" sz="2800" spc="-5" dirty="0">
                <a:latin typeface="Calibri"/>
                <a:cs typeface="Calibri"/>
              </a:rPr>
              <a:t>– Credit Hour Programs Using Standard Terms</a:t>
            </a:r>
          </a:p>
          <a:p>
            <a:pPr marL="812800" lvl="1" indent="-342900">
              <a:buFont typeface="Arial"/>
              <a:buChar char="•"/>
              <a:tabLst>
                <a:tab pos="355600" algn="l"/>
              </a:tabLst>
            </a:pPr>
            <a:r>
              <a:rPr lang="en-US" sz="2800" spc="-5" dirty="0">
                <a:latin typeface="Calibri"/>
                <a:cs typeface="Calibri"/>
              </a:rPr>
              <a:t>Annual Pell Award is divided by # of terms in the fall through spring for a school with a traditional academic calendar</a:t>
            </a:r>
          </a:p>
          <a:p>
            <a:pPr marL="355600" indent="-342900">
              <a:buFont typeface="Arial"/>
              <a:buChar char="•"/>
              <a:tabLst>
                <a:tab pos="355600" algn="l"/>
              </a:tabLst>
            </a:pPr>
            <a:r>
              <a:rPr lang="en-US" sz="2800" b="1" spc="-5" dirty="0">
                <a:latin typeface="Calibri"/>
                <a:cs typeface="Calibri"/>
              </a:rPr>
              <a:t>Formula 2 </a:t>
            </a:r>
            <a:r>
              <a:rPr lang="en-US" sz="2800" spc="-5" dirty="0">
                <a:latin typeface="Calibri"/>
                <a:cs typeface="Calibri"/>
              </a:rPr>
              <a:t>– Standard Term Programs with Less than 30 weeks in the fall through spring</a:t>
            </a:r>
          </a:p>
          <a:p>
            <a:pPr marL="812800" lvl="1" indent="-342900">
              <a:buFont typeface="Arial"/>
              <a:buChar char="•"/>
              <a:tabLst>
                <a:tab pos="355600" algn="l"/>
              </a:tabLst>
            </a:pPr>
            <a:r>
              <a:rPr lang="en-US" sz="2800" spc="-5" dirty="0">
                <a:latin typeface="Calibri"/>
                <a:cs typeface="Calibri"/>
              </a:rPr>
              <a:t>Scheduled Pell is prorated based on the # of weeks in the academic calendar to determine the Annual Pell Award. The Annual Pell Award is then divided by the # of terms in the fall through spring</a:t>
            </a:r>
          </a:p>
          <a:p>
            <a:pPr marL="812800" lvl="1" indent="-342900">
              <a:buFont typeface="Arial"/>
              <a:buChar char="•"/>
              <a:tabLst>
                <a:tab pos="355600" algn="l"/>
              </a:tabLst>
            </a:pPr>
            <a:endParaRPr lang="en-US" sz="2800" spc="-5" dirty="0">
              <a:latin typeface="Calibri"/>
              <a:cs typeface="Calibri"/>
            </a:endParaRPr>
          </a:p>
        </p:txBody>
      </p:sp>
    </p:spTree>
    <p:extLst>
      <p:ext uri="{BB962C8B-B14F-4D97-AF65-F5344CB8AC3E}">
        <p14:creationId xmlns:p14="http://schemas.microsoft.com/office/powerpoint/2010/main" val="3440952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295400"/>
            <a:ext cx="11201400"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 Formulas</a:t>
            </a:r>
            <a:endParaRPr dirty="0">
              <a:solidFill>
                <a:schemeClr val="accent1">
                  <a:lumMod val="75000"/>
                </a:schemeClr>
              </a:solidFill>
            </a:endParaRPr>
          </a:p>
        </p:txBody>
      </p:sp>
      <p:sp>
        <p:nvSpPr>
          <p:cNvPr id="3" name="object 3"/>
          <p:cNvSpPr txBox="1"/>
          <p:nvPr/>
        </p:nvSpPr>
        <p:spPr>
          <a:xfrm>
            <a:off x="1371600" y="2895600"/>
            <a:ext cx="10490039" cy="3016210"/>
          </a:xfrm>
          <a:prstGeom prst="rect">
            <a:avLst/>
          </a:prstGeom>
        </p:spPr>
        <p:txBody>
          <a:bodyPr vert="horz" wrap="square" lIns="0" tIns="0" rIns="0" bIns="0" rtlCol="0">
            <a:spAutoFit/>
          </a:bodyPr>
          <a:lstStyle/>
          <a:p>
            <a:pPr marL="355600" indent="-342900">
              <a:buFont typeface="Arial"/>
              <a:buChar char="•"/>
              <a:tabLst>
                <a:tab pos="355600" algn="l"/>
              </a:tabLst>
            </a:pPr>
            <a:r>
              <a:rPr lang="en-US" sz="2800" b="1" spc="-5" dirty="0">
                <a:latin typeface="Calibri"/>
                <a:cs typeface="Calibri"/>
              </a:rPr>
              <a:t>Formula 3 </a:t>
            </a:r>
            <a:r>
              <a:rPr lang="en-US" sz="2800" spc="-5" dirty="0">
                <a:latin typeface="Calibri"/>
                <a:cs typeface="Calibri"/>
              </a:rPr>
              <a:t>– General Formula for Any Term Based Program</a:t>
            </a:r>
          </a:p>
          <a:p>
            <a:pPr marL="812800" lvl="1" indent="-342900">
              <a:buFont typeface="Arial"/>
              <a:buChar char="•"/>
              <a:tabLst>
                <a:tab pos="355600" algn="l"/>
              </a:tabLst>
            </a:pPr>
            <a:r>
              <a:rPr lang="en-US" sz="2800" spc="-5" dirty="0">
                <a:latin typeface="Calibri"/>
                <a:cs typeface="Calibri"/>
              </a:rPr>
              <a:t>Any term-based program can use this formula but </a:t>
            </a:r>
            <a:r>
              <a:rPr lang="en-US" sz="2800" i="1" spc="-5" dirty="0">
                <a:latin typeface="Calibri"/>
                <a:cs typeface="Calibri"/>
              </a:rPr>
              <a:t>must </a:t>
            </a:r>
            <a:r>
              <a:rPr lang="en-US" sz="2800" spc="-5" dirty="0">
                <a:latin typeface="Calibri"/>
                <a:cs typeface="Calibri"/>
              </a:rPr>
              <a:t>be used for a term-based program that doesn’t qualify for formulas 1 or 2.</a:t>
            </a:r>
          </a:p>
          <a:p>
            <a:pPr marL="812800" lvl="1" indent="-342900">
              <a:buFont typeface="Arial"/>
              <a:buChar char="•"/>
              <a:tabLst>
                <a:tab pos="355600" algn="l"/>
              </a:tabLst>
            </a:pPr>
            <a:r>
              <a:rPr lang="en-US" sz="2800" spc="-5" dirty="0">
                <a:latin typeface="Calibri"/>
                <a:cs typeface="Calibri"/>
              </a:rPr>
              <a:t>Prorated based on the # of weeks of instructional time in each term in the academic year. Calculated by term rather than the full year.</a:t>
            </a:r>
          </a:p>
          <a:p>
            <a:pPr marL="812800" lvl="1" indent="-342900">
              <a:buFont typeface="Arial"/>
              <a:buChar char="•"/>
              <a:tabLst>
                <a:tab pos="355600" algn="l"/>
              </a:tabLst>
            </a:pPr>
            <a:endParaRPr lang="en-US" sz="2800" spc="-5" dirty="0">
              <a:latin typeface="Calibri"/>
              <a:cs typeface="Calibri"/>
            </a:endParaRPr>
          </a:p>
        </p:txBody>
      </p:sp>
    </p:spTree>
    <p:extLst>
      <p:ext uri="{BB962C8B-B14F-4D97-AF65-F5344CB8AC3E}">
        <p14:creationId xmlns:p14="http://schemas.microsoft.com/office/powerpoint/2010/main" val="3385149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295400"/>
            <a:ext cx="11201400"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 Formulas</a:t>
            </a:r>
            <a:endParaRPr dirty="0">
              <a:solidFill>
                <a:schemeClr val="accent1">
                  <a:lumMod val="75000"/>
                </a:schemeClr>
              </a:solidFill>
            </a:endParaRPr>
          </a:p>
        </p:txBody>
      </p:sp>
      <p:sp>
        <p:nvSpPr>
          <p:cNvPr id="3" name="object 3"/>
          <p:cNvSpPr txBox="1"/>
          <p:nvPr/>
        </p:nvSpPr>
        <p:spPr>
          <a:xfrm>
            <a:off x="1371600" y="2743200"/>
            <a:ext cx="10490039" cy="3877985"/>
          </a:xfrm>
          <a:prstGeom prst="rect">
            <a:avLst/>
          </a:prstGeom>
        </p:spPr>
        <p:txBody>
          <a:bodyPr vert="horz" wrap="square" lIns="0" tIns="0" rIns="0" bIns="0" rtlCol="0">
            <a:spAutoFit/>
          </a:bodyPr>
          <a:lstStyle/>
          <a:p>
            <a:pPr marL="355600" indent="-342900">
              <a:buFont typeface="Arial"/>
              <a:buChar char="•"/>
              <a:tabLst>
                <a:tab pos="355600" algn="l"/>
              </a:tabLst>
            </a:pPr>
            <a:r>
              <a:rPr lang="en-US" sz="2800" b="1" spc="-5" dirty="0">
                <a:latin typeface="Calibri"/>
                <a:cs typeface="Calibri"/>
              </a:rPr>
              <a:t>Formula 4 </a:t>
            </a:r>
            <a:r>
              <a:rPr lang="en-US" sz="2800" spc="-5" dirty="0">
                <a:latin typeface="Calibri"/>
                <a:cs typeface="Calibri"/>
              </a:rPr>
              <a:t>– Clock Hour and Non-Term Credit Hour Programs</a:t>
            </a:r>
          </a:p>
          <a:p>
            <a:pPr marL="812800" lvl="1" indent="-342900">
              <a:buFont typeface="Arial"/>
              <a:buChar char="•"/>
              <a:tabLst>
                <a:tab pos="355600" algn="l"/>
              </a:tabLst>
            </a:pPr>
            <a:r>
              <a:rPr lang="en-US" sz="2800" spc="-5" dirty="0">
                <a:latin typeface="Calibri"/>
                <a:cs typeface="Calibri"/>
              </a:rPr>
              <a:t>Annual award is the full-time scheduled award, even if the student is attending &lt; full-time</a:t>
            </a:r>
          </a:p>
          <a:p>
            <a:pPr marL="812800" lvl="1" indent="-342900">
              <a:buFont typeface="Arial"/>
              <a:buChar char="•"/>
              <a:tabLst>
                <a:tab pos="355600" algn="l"/>
              </a:tabLst>
            </a:pPr>
            <a:r>
              <a:rPr lang="en-US" sz="2800" spc="-5" dirty="0">
                <a:latin typeface="Calibri"/>
                <a:cs typeface="Calibri"/>
              </a:rPr>
              <a:t>Paid in installments to help meet the student’s cost in each payment period. Payment period determines when and how much is disbursed</a:t>
            </a:r>
          </a:p>
          <a:p>
            <a:pPr marL="355600" indent="-342900">
              <a:buFont typeface="Arial"/>
              <a:buChar char="•"/>
              <a:tabLst>
                <a:tab pos="355600" algn="l"/>
              </a:tabLst>
            </a:pPr>
            <a:r>
              <a:rPr lang="en-US" sz="2800" b="1" spc="-5" dirty="0">
                <a:latin typeface="Calibri"/>
                <a:cs typeface="Calibri"/>
              </a:rPr>
              <a:t>Formula 5 </a:t>
            </a:r>
            <a:r>
              <a:rPr lang="en-US" sz="2800" spc="-5" dirty="0">
                <a:latin typeface="Calibri"/>
                <a:cs typeface="Calibri"/>
              </a:rPr>
              <a:t>– Correspondence Study</a:t>
            </a:r>
          </a:p>
          <a:p>
            <a:pPr marL="812800" lvl="1" indent="-342900">
              <a:buFont typeface="Arial"/>
              <a:buChar char="•"/>
              <a:tabLst>
                <a:tab pos="355600" algn="l"/>
              </a:tabLst>
            </a:pPr>
            <a:r>
              <a:rPr lang="en-US" sz="2800" spc="-5" dirty="0">
                <a:latin typeface="Calibri"/>
                <a:cs typeface="Calibri"/>
              </a:rPr>
              <a:t>Contact your Financial Aid Office</a:t>
            </a:r>
          </a:p>
          <a:p>
            <a:pPr marL="812800" lvl="1" indent="-342900">
              <a:buFont typeface="Arial"/>
              <a:buChar char="•"/>
              <a:tabLst>
                <a:tab pos="355600" algn="l"/>
              </a:tabLst>
            </a:pPr>
            <a:endParaRPr lang="en-US" sz="2800" spc="-5" dirty="0">
              <a:latin typeface="Calibri"/>
              <a:cs typeface="Calibri"/>
            </a:endParaRPr>
          </a:p>
        </p:txBody>
      </p:sp>
    </p:spTree>
    <p:extLst>
      <p:ext uri="{BB962C8B-B14F-4D97-AF65-F5344CB8AC3E}">
        <p14:creationId xmlns:p14="http://schemas.microsoft.com/office/powerpoint/2010/main" val="3297905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752600"/>
            <a:ext cx="10018713" cy="677108"/>
          </a:xfrm>
          <a:prstGeom prst="rect">
            <a:avLst/>
          </a:prstGeom>
        </p:spPr>
        <p:txBody>
          <a:bodyPr vert="horz" wrap="square" lIns="0" tIns="0" rIns="0" bIns="0" rtlCol="0">
            <a:spAutoFit/>
          </a:bodyPr>
          <a:lstStyle/>
          <a:p>
            <a:pPr marL="2254250">
              <a:lnSpc>
                <a:spcPct val="100000"/>
              </a:lnSpc>
            </a:pPr>
            <a:r>
              <a:rPr lang="en-US" dirty="0">
                <a:solidFill>
                  <a:schemeClr val="accent1">
                    <a:lumMod val="75000"/>
                  </a:schemeClr>
                </a:solidFill>
              </a:rPr>
              <a:t>Iraq &amp; Afghanistan Service Grants</a:t>
            </a:r>
            <a:endParaRPr dirty="0">
              <a:solidFill>
                <a:schemeClr val="accent1">
                  <a:lumMod val="75000"/>
                </a:schemeClr>
              </a:solidFill>
            </a:endParaRPr>
          </a:p>
        </p:txBody>
      </p:sp>
      <p:sp>
        <p:nvSpPr>
          <p:cNvPr id="3" name="object 3"/>
          <p:cNvSpPr txBox="1"/>
          <p:nvPr/>
        </p:nvSpPr>
        <p:spPr>
          <a:xfrm>
            <a:off x="1295400" y="2514600"/>
            <a:ext cx="10287000" cy="3877985"/>
          </a:xfrm>
          <a:prstGeom prst="rect">
            <a:avLst/>
          </a:prstGeom>
        </p:spPr>
        <p:txBody>
          <a:bodyPr vert="horz" wrap="square" lIns="0" tIns="0" rIns="0" bIns="0" rtlCol="0">
            <a:spAutoFit/>
          </a:bodyPr>
          <a:lstStyle/>
          <a:p>
            <a:pPr marL="355600" indent="-342900">
              <a:lnSpc>
                <a:spcPct val="100000"/>
              </a:lnSpc>
              <a:buFont typeface="Arial"/>
              <a:buChar char="•"/>
              <a:tabLst>
                <a:tab pos="355600" algn="l"/>
              </a:tabLst>
            </a:pPr>
            <a:r>
              <a:rPr sz="2800" spc="-25" dirty="0">
                <a:latin typeface="Calibri"/>
                <a:cs typeface="Calibri"/>
              </a:rPr>
              <a:t>N</a:t>
            </a:r>
            <a:r>
              <a:rPr sz="2800" dirty="0">
                <a:latin typeface="Calibri"/>
                <a:cs typeface="Calibri"/>
              </a:rPr>
              <a:t>o</a:t>
            </a:r>
            <a:r>
              <a:rPr sz="2800" spc="-5" dirty="0">
                <a:latin typeface="Calibri"/>
                <a:cs typeface="Calibri"/>
              </a:rPr>
              <a:t>n</a:t>
            </a:r>
            <a:r>
              <a:rPr sz="2800" spc="5" dirty="0">
                <a:latin typeface="Calibri"/>
                <a:cs typeface="Calibri"/>
              </a:rPr>
              <a:t>-</a:t>
            </a:r>
            <a:r>
              <a:rPr sz="2800" spc="-5" dirty="0">
                <a:latin typeface="Calibri"/>
                <a:cs typeface="Calibri"/>
              </a:rPr>
              <a:t>n</a:t>
            </a:r>
            <a:r>
              <a:rPr sz="2800" spc="-25" dirty="0">
                <a:latin typeface="Calibri"/>
                <a:cs typeface="Calibri"/>
              </a:rPr>
              <a:t>eed</a:t>
            </a:r>
            <a:r>
              <a:rPr sz="2800" spc="5" dirty="0">
                <a:latin typeface="Calibri"/>
                <a:cs typeface="Calibri"/>
              </a:rPr>
              <a:t>-</a:t>
            </a:r>
            <a:r>
              <a:rPr sz="2800" spc="-5" dirty="0">
                <a:latin typeface="Calibri"/>
                <a:cs typeface="Calibri"/>
              </a:rPr>
              <a:t>b</a:t>
            </a:r>
            <a:r>
              <a:rPr sz="2800" spc="-15" dirty="0">
                <a:latin typeface="Calibri"/>
                <a:cs typeface="Calibri"/>
              </a:rPr>
              <a:t>as</a:t>
            </a:r>
            <a:r>
              <a:rPr sz="2800" spc="-20" dirty="0">
                <a:latin typeface="Calibri"/>
                <a:cs typeface="Calibri"/>
              </a:rPr>
              <a:t>e</a:t>
            </a:r>
            <a:r>
              <a:rPr sz="2800" dirty="0">
                <a:latin typeface="Calibri"/>
                <a:cs typeface="Calibri"/>
              </a:rPr>
              <a:t>d</a:t>
            </a:r>
            <a:r>
              <a:rPr lang="en-US" sz="2800" dirty="0">
                <a:latin typeface="Calibri"/>
                <a:cs typeface="Calibri"/>
              </a:rPr>
              <a:t> grants</a:t>
            </a:r>
          </a:p>
          <a:p>
            <a:pPr marL="355600" indent="-342900">
              <a:lnSpc>
                <a:spcPct val="100000"/>
              </a:lnSpc>
              <a:buFont typeface="Arial"/>
              <a:buChar char="•"/>
              <a:tabLst>
                <a:tab pos="355600" algn="l"/>
              </a:tabLst>
            </a:pPr>
            <a:r>
              <a:rPr lang="en-US" sz="2800" dirty="0">
                <a:latin typeface="Calibri"/>
                <a:cs typeface="Calibri"/>
              </a:rPr>
              <a:t>Parent or guardian died as a result of U.S. military service in Iraq or Afghanistan after 9/11/2001 </a:t>
            </a:r>
          </a:p>
          <a:p>
            <a:pPr marL="355600" indent="-342900">
              <a:lnSpc>
                <a:spcPct val="100000"/>
              </a:lnSpc>
              <a:buFont typeface="Arial"/>
              <a:buChar char="•"/>
              <a:tabLst>
                <a:tab pos="355600" algn="l"/>
              </a:tabLst>
            </a:pPr>
            <a:r>
              <a:rPr lang="en-US" sz="2800" dirty="0">
                <a:latin typeface="Calibri"/>
                <a:cs typeface="Calibri"/>
              </a:rPr>
              <a:t>AND are not otherwise eligible to receive Pell Grant</a:t>
            </a:r>
          </a:p>
          <a:p>
            <a:pPr marL="355600" indent="-342900">
              <a:lnSpc>
                <a:spcPct val="100000"/>
              </a:lnSpc>
              <a:buFont typeface="Arial"/>
              <a:buChar char="•"/>
              <a:tabLst>
                <a:tab pos="355600" algn="l"/>
              </a:tabLst>
            </a:pPr>
            <a:r>
              <a:rPr lang="en-US" sz="2800" dirty="0">
                <a:latin typeface="Calibri"/>
                <a:cs typeface="Calibri"/>
              </a:rPr>
              <a:t>Cannot receive both. Pell trumps this grant</a:t>
            </a:r>
          </a:p>
          <a:p>
            <a:pPr marL="355600" indent="-342900">
              <a:lnSpc>
                <a:spcPct val="100000"/>
              </a:lnSpc>
              <a:buFont typeface="Arial"/>
              <a:buChar char="•"/>
              <a:tabLst>
                <a:tab pos="355600" algn="l"/>
              </a:tabLst>
            </a:pPr>
            <a:r>
              <a:rPr lang="en-US" sz="2800" dirty="0">
                <a:latin typeface="Calibri"/>
                <a:cs typeface="Calibri"/>
              </a:rPr>
              <a:t>Eligibility</a:t>
            </a:r>
          </a:p>
          <a:p>
            <a:pPr marL="812800" lvl="1" indent="-342900">
              <a:buFont typeface="Arial"/>
              <a:buChar char="•"/>
              <a:tabLst>
                <a:tab pos="355600" algn="l"/>
              </a:tabLst>
            </a:pPr>
            <a:r>
              <a:rPr lang="en-US" sz="2800" dirty="0">
                <a:latin typeface="Calibri"/>
                <a:cs typeface="Calibri"/>
              </a:rPr>
              <a:t>Regular undergraduate student enrolled in an eligible program</a:t>
            </a:r>
          </a:p>
          <a:p>
            <a:pPr marL="812800" lvl="1" indent="-342900">
              <a:buFont typeface="Arial"/>
              <a:buChar char="•"/>
              <a:tabLst>
                <a:tab pos="355600" algn="l"/>
              </a:tabLst>
            </a:pPr>
            <a:r>
              <a:rPr lang="en-US" sz="2800" dirty="0">
                <a:latin typeface="Calibri"/>
                <a:cs typeface="Calibri"/>
              </a:rPr>
              <a:t>Less than 24 years old or enrolled in an eligible program at the time of the parent or guardian’s death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828800"/>
            <a:ext cx="11658600" cy="615553"/>
          </a:xfrm>
          <a:prstGeom prst="rect">
            <a:avLst/>
          </a:prstGeom>
        </p:spPr>
        <p:txBody>
          <a:bodyPr vert="horz" wrap="square" lIns="0" tIns="0" rIns="0" bIns="0" rtlCol="0">
            <a:spAutoFit/>
          </a:bodyPr>
          <a:lstStyle/>
          <a:p>
            <a:pPr marL="12700">
              <a:lnSpc>
                <a:spcPct val="100000"/>
              </a:lnSpc>
            </a:pPr>
            <a:r>
              <a:rPr lang="en-US" sz="4000" dirty="0">
                <a:solidFill>
                  <a:schemeClr val="accent1">
                    <a:lumMod val="75000"/>
                  </a:schemeClr>
                </a:solidFill>
              </a:rPr>
              <a:t>Iraq &amp; Afghanistan Service Grants</a:t>
            </a:r>
            <a:endParaRPr sz="4000" dirty="0">
              <a:solidFill>
                <a:schemeClr val="accent1">
                  <a:lumMod val="75000"/>
                </a:schemeClr>
              </a:solidFill>
            </a:endParaRPr>
          </a:p>
        </p:txBody>
      </p:sp>
      <p:sp>
        <p:nvSpPr>
          <p:cNvPr id="3" name="object 3"/>
          <p:cNvSpPr txBox="1"/>
          <p:nvPr/>
        </p:nvSpPr>
        <p:spPr>
          <a:xfrm>
            <a:off x="1524000" y="2743200"/>
            <a:ext cx="10515600" cy="3323987"/>
          </a:xfrm>
          <a:prstGeom prst="rect">
            <a:avLst/>
          </a:prstGeom>
        </p:spPr>
        <p:txBody>
          <a:bodyPr vert="horz" wrap="square" lIns="0" tIns="0" rIns="0" bIns="0" rtlCol="0">
            <a:spAutoFit/>
          </a:bodyPr>
          <a:lstStyle/>
          <a:p>
            <a:pPr marL="355600" indent="-342900">
              <a:lnSpc>
                <a:spcPct val="100000"/>
              </a:lnSpc>
              <a:buFont typeface="Arial"/>
              <a:buChar char="•"/>
              <a:tabLst>
                <a:tab pos="355600" algn="l"/>
              </a:tabLst>
            </a:pPr>
            <a:r>
              <a:rPr lang="en-US" sz="2800" spc="-25" dirty="0">
                <a:latin typeface="Calibri"/>
                <a:cs typeface="Calibri"/>
              </a:rPr>
              <a:t>Amount received is equal to the Pell Grant the student would have received if they had a zero EFC</a:t>
            </a:r>
          </a:p>
          <a:p>
            <a:pPr marL="355600" indent="-342900">
              <a:lnSpc>
                <a:spcPct val="100000"/>
              </a:lnSpc>
              <a:buFont typeface="Arial"/>
              <a:buChar char="•"/>
              <a:tabLst>
                <a:tab pos="355600" algn="l"/>
              </a:tabLst>
            </a:pPr>
            <a:r>
              <a:rPr lang="en-US" sz="2800" spc="-25" dirty="0">
                <a:latin typeface="Calibri"/>
                <a:cs typeface="Calibri"/>
              </a:rPr>
              <a:t>Adjusted for students who are less than full time</a:t>
            </a:r>
          </a:p>
          <a:p>
            <a:pPr marL="355600" indent="-342900">
              <a:lnSpc>
                <a:spcPct val="100000"/>
              </a:lnSpc>
              <a:buFont typeface="Arial"/>
              <a:buChar char="•"/>
              <a:tabLst>
                <a:tab pos="355600" algn="l"/>
              </a:tabLst>
            </a:pPr>
            <a:r>
              <a:rPr lang="en-US" sz="2800" spc="-25" dirty="0">
                <a:latin typeface="Calibri"/>
                <a:cs typeface="Calibri"/>
              </a:rPr>
              <a:t>All other federal aid is based on the student’s calculated EFC</a:t>
            </a:r>
          </a:p>
          <a:p>
            <a:pPr marL="355600" indent="-342900">
              <a:lnSpc>
                <a:spcPct val="100000"/>
              </a:lnSpc>
              <a:buFont typeface="Arial"/>
              <a:buChar char="•"/>
              <a:tabLst>
                <a:tab pos="355600" algn="l"/>
              </a:tabLst>
            </a:pPr>
            <a:r>
              <a:rPr lang="en-US" sz="2800" spc="-25" dirty="0">
                <a:latin typeface="Calibri"/>
                <a:cs typeface="Calibri"/>
              </a:rPr>
              <a:t>Small percentage reduction. Changes each year with the fiscal year beginning 10/1.</a:t>
            </a:r>
          </a:p>
          <a:p>
            <a:pPr marL="812800" lvl="1" indent="-342900">
              <a:buFont typeface="Arial"/>
              <a:buChar char="•"/>
              <a:tabLst>
                <a:tab pos="355600" algn="l"/>
              </a:tabLst>
            </a:pPr>
            <a:r>
              <a:rPr lang="en-US" sz="2800" spc="-25" dirty="0">
                <a:latin typeface="Calibri"/>
                <a:cs typeface="Calibri"/>
              </a:rPr>
              <a:t>5.70% through 10/1/24</a:t>
            </a:r>
            <a:endParaRPr lang="en-US" sz="2800" dirty="0">
              <a:latin typeface="Calibri"/>
              <a:cs typeface="Calibri"/>
            </a:endParaRPr>
          </a:p>
          <a:p>
            <a:pPr marL="12700">
              <a:lnSpc>
                <a:spcPct val="100000"/>
              </a:lnSpc>
              <a:tabLst>
                <a:tab pos="355600" algn="l"/>
                <a:tab pos="2604770" algn="l"/>
              </a:tabLst>
            </a:pPr>
            <a:endParaRPr sz="20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Children of Fallen Heroes Scholarship</a:t>
            </a:r>
            <a:endParaRPr spc="5" dirty="0">
              <a:solidFill>
                <a:schemeClr val="accent1">
                  <a:lumMod val="75000"/>
                </a:schemeClr>
              </a:solidFill>
            </a:endParaRPr>
          </a:p>
        </p:txBody>
      </p:sp>
      <p:sp>
        <p:nvSpPr>
          <p:cNvPr id="3" name="object 3"/>
          <p:cNvSpPr txBox="1"/>
          <p:nvPr/>
        </p:nvSpPr>
        <p:spPr>
          <a:xfrm>
            <a:off x="1524000" y="2582108"/>
            <a:ext cx="8991600" cy="3960058"/>
          </a:xfrm>
          <a:prstGeom prst="rect">
            <a:avLst/>
          </a:prstGeom>
        </p:spPr>
        <p:txBody>
          <a:bodyPr vert="horz" wrap="square" lIns="0" tIns="0" rIns="0" bIns="0" rtlCol="0">
            <a:spAutoFit/>
          </a:bodyPr>
          <a:lstStyle/>
          <a:p>
            <a:pPr marL="12700">
              <a:lnSpc>
                <a:spcPct val="100000"/>
              </a:lnSpc>
              <a:spcBef>
                <a:spcPts val="765"/>
              </a:spcBef>
              <a:tabLst>
                <a:tab pos="355600" algn="l"/>
              </a:tabLst>
            </a:pPr>
            <a:r>
              <a:rPr lang="en-US" sz="2800" spc="-10" dirty="0">
                <a:latin typeface="Calibri"/>
                <a:cs typeface="Calibri"/>
              </a:rPr>
              <a:t>Eligibility:</a:t>
            </a:r>
          </a:p>
          <a:p>
            <a:pPr marL="355600" indent="-342900">
              <a:lnSpc>
                <a:spcPct val="100000"/>
              </a:lnSpc>
              <a:spcBef>
                <a:spcPts val="765"/>
              </a:spcBef>
              <a:buFont typeface="Arial"/>
              <a:buChar char="•"/>
              <a:tabLst>
                <a:tab pos="355600" algn="l"/>
              </a:tabLst>
            </a:pPr>
            <a:r>
              <a:rPr lang="en-US" sz="2800" spc="-10" dirty="0">
                <a:latin typeface="Calibri"/>
                <a:cs typeface="Calibri"/>
              </a:rPr>
              <a:t>Student must be eligible for Pell </a:t>
            </a:r>
            <a:endParaRPr sz="2800" spc="-10" dirty="0">
              <a:latin typeface="Calibri"/>
              <a:cs typeface="Calibri"/>
            </a:endParaRPr>
          </a:p>
          <a:p>
            <a:pPr marL="355600" indent="-342900">
              <a:lnSpc>
                <a:spcPct val="100000"/>
              </a:lnSpc>
              <a:spcBef>
                <a:spcPts val="765"/>
              </a:spcBef>
              <a:buFont typeface="Arial"/>
              <a:buChar char="•"/>
              <a:tabLst>
                <a:tab pos="355600" algn="l"/>
              </a:tabLst>
            </a:pPr>
            <a:r>
              <a:rPr lang="en-US" sz="2800" spc="-5" dirty="0">
                <a:latin typeface="Calibri"/>
                <a:cs typeface="Calibri"/>
              </a:rPr>
              <a:t>Parent or guardian must have died in the line of duty while performing as a public safety officer</a:t>
            </a:r>
            <a:endParaRPr sz="2800" dirty="0">
              <a:latin typeface="Calibri"/>
              <a:cs typeface="Calibri"/>
            </a:endParaRPr>
          </a:p>
          <a:p>
            <a:pPr marL="355600" indent="-342900">
              <a:lnSpc>
                <a:spcPct val="100000"/>
              </a:lnSpc>
              <a:spcBef>
                <a:spcPts val="765"/>
              </a:spcBef>
              <a:buFont typeface="Arial"/>
              <a:buChar char="•"/>
              <a:tabLst>
                <a:tab pos="355600" algn="l"/>
              </a:tabLst>
            </a:pPr>
            <a:r>
              <a:rPr lang="en-US" sz="2800" spc="-5" dirty="0">
                <a:latin typeface="Calibri"/>
                <a:cs typeface="Calibri"/>
              </a:rPr>
              <a:t>Student must have been less than 24 years old or enrolled in college at the time of parent or guardian’s death</a:t>
            </a:r>
          </a:p>
          <a:p>
            <a:pPr marL="355600" indent="-342900">
              <a:lnSpc>
                <a:spcPct val="100000"/>
              </a:lnSpc>
              <a:spcBef>
                <a:spcPts val="765"/>
              </a:spcBef>
              <a:buFont typeface="Arial"/>
              <a:buChar char="•"/>
              <a:tabLst>
                <a:tab pos="355600" algn="l"/>
              </a:tabLst>
            </a:pPr>
            <a:r>
              <a:rPr lang="en-US" sz="2800" spc="-5" dirty="0">
                <a:latin typeface="Calibri"/>
                <a:cs typeface="Calibri"/>
              </a:rPr>
              <a:t>Future eligibility relies on Pell eligibility</a:t>
            </a:r>
          </a:p>
          <a:p>
            <a:pPr marL="12700">
              <a:lnSpc>
                <a:spcPct val="100000"/>
              </a:lnSpc>
              <a:spcBef>
                <a:spcPts val="765"/>
              </a:spcBef>
              <a:tabLst>
                <a:tab pos="355600" algn="l"/>
              </a:tabLst>
            </a:pPr>
            <a:endParaRPr sz="28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Children of Fallen Heroes Scholarship</a:t>
            </a:r>
            <a:endParaRPr spc="5" dirty="0">
              <a:solidFill>
                <a:schemeClr val="accent1">
                  <a:lumMod val="75000"/>
                </a:schemeClr>
              </a:solidFill>
            </a:endParaRPr>
          </a:p>
        </p:txBody>
      </p:sp>
      <p:sp>
        <p:nvSpPr>
          <p:cNvPr id="3" name="object 3"/>
          <p:cNvSpPr txBox="1"/>
          <p:nvPr/>
        </p:nvSpPr>
        <p:spPr>
          <a:xfrm>
            <a:off x="1752600" y="2829343"/>
            <a:ext cx="8991600" cy="2893100"/>
          </a:xfrm>
          <a:prstGeom prst="rect">
            <a:avLst/>
          </a:prstGeom>
        </p:spPr>
        <p:txBody>
          <a:bodyPr vert="horz" wrap="square" lIns="0" tIns="0" rIns="0" bIns="0" rtlCol="0">
            <a:spAutoFit/>
          </a:bodyPr>
          <a:lstStyle/>
          <a:p>
            <a:pPr marL="355600" indent="-342900">
              <a:lnSpc>
                <a:spcPct val="100000"/>
              </a:lnSpc>
              <a:spcBef>
                <a:spcPts val="765"/>
              </a:spcBef>
              <a:buFont typeface="Arial"/>
              <a:buChar char="•"/>
              <a:tabLst>
                <a:tab pos="355600" algn="l"/>
              </a:tabLst>
            </a:pPr>
            <a:r>
              <a:rPr lang="en-US" sz="2800" spc="-10" dirty="0">
                <a:latin typeface="Calibri"/>
                <a:cs typeface="Calibri"/>
              </a:rPr>
              <a:t>Award = maximum Pell amount based on zero EFC. Regardless of student’s actual EFC</a:t>
            </a:r>
          </a:p>
          <a:p>
            <a:pPr marL="355600" indent="-342900">
              <a:lnSpc>
                <a:spcPct val="100000"/>
              </a:lnSpc>
              <a:spcBef>
                <a:spcPts val="765"/>
              </a:spcBef>
              <a:buFont typeface="Arial"/>
              <a:buChar char="•"/>
              <a:tabLst>
                <a:tab pos="355600" algn="l"/>
              </a:tabLst>
            </a:pPr>
            <a:r>
              <a:rPr lang="en-US" sz="2800" spc="-10" dirty="0">
                <a:latin typeface="Calibri"/>
                <a:cs typeface="Calibri"/>
              </a:rPr>
              <a:t>All other Title IV aid must be awarded based on zero EFC</a:t>
            </a:r>
          </a:p>
          <a:p>
            <a:pPr marL="355600" indent="-342900">
              <a:lnSpc>
                <a:spcPct val="100000"/>
              </a:lnSpc>
              <a:spcBef>
                <a:spcPts val="765"/>
              </a:spcBef>
              <a:buFont typeface="Arial"/>
              <a:buChar char="•"/>
              <a:tabLst>
                <a:tab pos="355600" algn="l"/>
              </a:tabLst>
            </a:pPr>
            <a:r>
              <a:rPr lang="en-US" sz="2800" spc="-10" dirty="0">
                <a:latin typeface="Calibri"/>
                <a:cs typeface="Calibri"/>
              </a:rPr>
              <a:t>School must collect and maintain documentation from student to establish eligibility. </a:t>
            </a:r>
            <a:endParaRPr sz="2800" spc="-10" dirty="0">
              <a:latin typeface="Calibri"/>
              <a:cs typeface="Calibri"/>
            </a:endParaRPr>
          </a:p>
          <a:p>
            <a:pPr marL="12700">
              <a:lnSpc>
                <a:spcPct val="100000"/>
              </a:lnSpc>
              <a:spcBef>
                <a:spcPts val="765"/>
              </a:spcBef>
              <a:tabLst>
                <a:tab pos="355600" algn="l"/>
              </a:tabLst>
            </a:pPr>
            <a:endParaRPr sz="2800" dirty="0">
              <a:latin typeface="Calibri"/>
              <a:cs typeface="Calibri"/>
            </a:endParaRPr>
          </a:p>
        </p:txBody>
      </p:sp>
    </p:spTree>
    <p:extLst>
      <p:ext uri="{BB962C8B-B14F-4D97-AF65-F5344CB8AC3E}">
        <p14:creationId xmlns:p14="http://schemas.microsoft.com/office/powerpoint/2010/main" val="4255061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TEACH Grant</a:t>
            </a:r>
            <a:endParaRPr spc="5" dirty="0">
              <a:solidFill>
                <a:schemeClr val="accent1">
                  <a:lumMod val="75000"/>
                </a:schemeClr>
              </a:solidFill>
            </a:endParaRPr>
          </a:p>
        </p:txBody>
      </p:sp>
      <p:sp>
        <p:nvSpPr>
          <p:cNvPr id="3" name="object 3"/>
          <p:cNvSpPr txBox="1"/>
          <p:nvPr/>
        </p:nvSpPr>
        <p:spPr>
          <a:xfrm>
            <a:off x="1752600" y="2829343"/>
            <a:ext cx="8991600" cy="3323987"/>
          </a:xfrm>
          <a:prstGeom prst="rect">
            <a:avLst/>
          </a:prstGeom>
        </p:spPr>
        <p:txBody>
          <a:bodyPr vert="horz" wrap="square" lIns="0" tIns="0" rIns="0" bIns="0" rtlCol="0">
            <a:spAutoFit/>
          </a:bodyPr>
          <a:lstStyle/>
          <a:p>
            <a:pPr marL="355600" indent="-342900">
              <a:lnSpc>
                <a:spcPct val="100000"/>
              </a:lnSpc>
              <a:spcBef>
                <a:spcPts val="765"/>
              </a:spcBef>
              <a:buFont typeface="Arial"/>
              <a:buChar char="•"/>
              <a:tabLst>
                <a:tab pos="355600" algn="l"/>
              </a:tabLst>
            </a:pPr>
            <a:r>
              <a:rPr lang="en-US" sz="2800" spc="-10" dirty="0">
                <a:latin typeface="Calibri"/>
                <a:cs typeface="Calibri"/>
              </a:rPr>
              <a:t>Not need-based</a:t>
            </a:r>
          </a:p>
          <a:p>
            <a:pPr marL="355600" indent="-342900">
              <a:lnSpc>
                <a:spcPct val="100000"/>
              </a:lnSpc>
              <a:spcBef>
                <a:spcPts val="765"/>
              </a:spcBef>
              <a:buFont typeface="Arial"/>
              <a:buChar char="•"/>
              <a:tabLst>
                <a:tab pos="355600" algn="l"/>
              </a:tabLst>
            </a:pPr>
            <a:r>
              <a:rPr lang="en-US" sz="2800" spc="-10" dirty="0">
                <a:latin typeface="Calibri"/>
                <a:cs typeface="Calibri"/>
              </a:rPr>
              <a:t>Provides up to $4,000 per student per year</a:t>
            </a:r>
          </a:p>
          <a:p>
            <a:pPr marL="355600" indent="-342900">
              <a:lnSpc>
                <a:spcPct val="100000"/>
              </a:lnSpc>
              <a:spcBef>
                <a:spcPts val="765"/>
              </a:spcBef>
              <a:buFont typeface="Arial"/>
              <a:buChar char="•"/>
              <a:tabLst>
                <a:tab pos="355600" algn="l"/>
              </a:tabLst>
            </a:pPr>
            <a:r>
              <a:rPr lang="en-US" sz="2800" spc="-10" dirty="0">
                <a:latin typeface="Calibri"/>
                <a:cs typeface="Calibri"/>
              </a:rPr>
              <a:t>Enrolled in an eligible program that leads to a bachelor’s or master’s degree or in a post-baccalaureate program that will prepare the student to be a teacher. </a:t>
            </a:r>
          </a:p>
          <a:p>
            <a:pPr marL="355600" indent="-342900">
              <a:lnSpc>
                <a:spcPct val="100000"/>
              </a:lnSpc>
              <a:spcBef>
                <a:spcPts val="765"/>
              </a:spcBef>
              <a:buFont typeface="Arial"/>
              <a:buChar char="•"/>
              <a:tabLst>
                <a:tab pos="355600" algn="l"/>
              </a:tabLst>
            </a:pPr>
            <a:r>
              <a:rPr lang="en-US" sz="2800" spc="-10" dirty="0">
                <a:latin typeface="Calibri"/>
                <a:cs typeface="Calibri"/>
              </a:rPr>
              <a:t>Must complete the required counseling and sign a service agreement</a:t>
            </a:r>
          </a:p>
        </p:txBody>
      </p:sp>
    </p:spTree>
    <p:extLst>
      <p:ext uri="{BB962C8B-B14F-4D97-AF65-F5344CB8AC3E}">
        <p14:creationId xmlns:p14="http://schemas.microsoft.com/office/powerpoint/2010/main" val="3881141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TEACH Grant</a:t>
            </a:r>
            <a:endParaRPr spc="5" dirty="0">
              <a:solidFill>
                <a:schemeClr val="accent1">
                  <a:lumMod val="75000"/>
                </a:schemeClr>
              </a:solidFill>
            </a:endParaRPr>
          </a:p>
        </p:txBody>
      </p:sp>
      <p:sp>
        <p:nvSpPr>
          <p:cNvPr id="3" name="object 3"/>
          <p:cNvSpPr txBox="1"/>
          <p:nvPr/>
        </p:nvSpPr>
        <p:spPr>
          <a:xfrm>
            <a:off x="1752600" y="2594300"/>
            <a:ext cx="8991600" cy="3857466"/>
          </a:xfrm>
          <a:prstGeom prst="rect">
            <a:avLst/>
          </a:prstGeom>
        </p:spPr>
        <p:txBody>
          <a:bodyPr vert="horz" wrap="square" lIns="0" tIns="0" rIns="0" bIns="0" rtlCol="0">
            <a:spAutoFit/>
          </a:bodyPr>
          <a:lstStyle/>
          <a:p>
            <a:pPr marL="355600" indent="-342900">
              <a:lnSpc>
                <a:spcPct val="100000"/>
              </a:lnSpc>
              <a:spcBef>
                <a:spcPts val="765"/>
              </a:spcBef>
              <a:buFont typeface="Arial"/>
              <a:buChar char="•"/>
              <a:tabLst>
                <a:tab pos="355600" algn="l"/>
              </a:tabLst>
            </a:pPr>
            <a:r>
              <a:rPr lang="en-US" sz="2800" spc="-10" dirty="0">
                <a:latin typeface="Calibri"/>
                <a:cs typeface="Calibri"/>
              </a:rPr>
              <a:t>Service Agreement – committing to do all of the following after complete their program of study</a:t>
            </a:r>
          </a:p>
          <a:p>
            <a:pPr marL="812800" lvl="1" indent="-342900">
              <a:spcBef>
                <a:spcPts val="765"/>
              </a:spcBef>
              <a:buFont typeface="Arial"/>
              <a:buChar char="•"/>
              <a:tabLst>
                <a:tab pos="355600" algn="l"/>
              </a:tabLst>
            </a:pPr>
            <a:r>
              <a:rPr lang="en-US" sz="2400" spc="-10" dirty="0">
                <a:latin typeface="Calibri"/>
                <a:cs typeface="Calibri"/>
              </a:rPr>
              <a:t>Teach in a high-need field</a:t>
            </a:r>
          </a:p>
          <a:p>
            <a:pPr marL="812800" lvl="1" indent="-342900">
              <a:spcBef>
                <a:spcPts val="765"/>
              </a:spcBef>
              <a:buFont typeface="Arial"/>
              <a:buChar char="•"/>
              <a:tabLst>
                <a:tab pos="355600" algn="l"/>
              </a:tabLst>
            </a:pPr>
            <a:r>
              <a:rPr lang="en-US" sz="2400" spc="-10" dirty="0">
                <a:latin typeface="Calibri"/>
                <a:cs typeface="Calibri"/>
              </a:rPr>
              <a:t>Teach at a low-income elementary or secondary school as a highly qualified teacher</a:t>
            </a:r>
          </a:p>
          <a:p>
            <a:pPr marL="812800" lvl="1" indent="-342900">
              <a:spcBef>
                <a:spcPts val="765"/>
              </a:spcBef>
              <a:buFont typeface="Arial"/>
              <a:buChar char="•"/>
              <a:tabLst>
                <a:tab pos="355600" algn="l"/>
              </a:tabLst>
            </a:pPr>
            <a:r>
              <a:rPr lang="en-US" sz="2400" spc="-10" dirty="0">
                <a:latin typeface="Calibri"/>
                <a:cs typeface="Calibri"/>
              </a:rPr>
              <a:t>Teach for at least four years within eight years of completing the program for which the TEACH grant was awarded</a:t>
            </a:r>
          </a:p>
          <a:p>
            <a:pPr marL="812800" lvl="1" indent="-342900">
              <a:spcBef>
                <a:spcPts val="765"/>
              </a:spcBef>
              <a:buFont typeface="Arial"/>
              <a:buChar char="•"/>
              <a:tabLst>
                <a:tab pos="355600" algn="l"/>
              </a:tabLst>
            </a:pPr>
            <a:r>
              <a:rPr lang="en-US" sz="2400" spc="-10" dirty="0">
                <a:solidFill>
                  <a:schemeClr val="accent1">
                    <a:lumMod val="75000"/>
                  </a:schemeClr>
                </a:solidFill>
                <a:latin typeface="Calibri"/>
                <a:cs typeface="Calibri"/>
              </a:rPr>
              <a:t>If these requirements are not met, then grant turns into an Unsubsidized Loan and must be repaid</a:t>
            </a:r>
          </a:p>
        </p:txBody>
      </p:sp>
    </p:spTree>
    <p:extLst>
      <p:ext uri="{BB962C8B-B14F-4D97-AF65-F5344CB8AC3E}">
        <p14:creationId xmlns:p14="http://schemas.microsoft.com/office/powerpoint/2010/main" val="3317684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FSEOG</a:t>
            </a:r>
            <a:endParaRPr spc="5" dirty="0">
              <a:solidFill>
                <a:schemeClr val="accent1">
                  <a:lumMod val="75000"/>
                </a:schemeClr>
              </a:solidFill>
            </a:endParaRPr>
          </a:p>
        </p:txBody>
      </p:sp>
      <p:sp>
        <p:nvSpPr>
          <p:cNvPr id="3" name="object 3"/>
          <p:cNvSpPr txBox="1"/>
          <p:nvPr/>
        </p:nvSpPr>
        <p:spPr>
          <a:xfrm>
            <a:off x="1752600" y="2594300"/>
            <a:ext cx="8991600" cy="3857466"/>
          </a:xfrm>
          <a:prstGeom prst="rect">
            <a:avLst/>
          </a:prstGeom>
        </p:spPr>
        <p:txBody>
          <a:bodyPr vert="horz" wrap="square" lIns="0" tIns="0" rIns="0" bIns="0" rtlCol="0">
            <a:spAutoFit/>
          </a:bodyPr>
          <a:lstStyle/>
          <a:p>
            <a:pPr marL="355600" indent="-342900">
              <a:lnSpc>
                <a:spcPct val="100000"/>
              </a:lnSpc>
              <a:spcBef>
                <a:spcPts val="765"/>
              </a:spcBef>
              <a:buFont typeface="Arial"/>
              <a:buChar char="•"/>
              <a:tabLst>
                <a:tab pos="355600" algn="l"/>
              </a:tabLst>
            </a:pPr>
            <a:r>
              <a:rPr lang="en-US" sz="2800" spc="-10" dirty="0">
                <a:latin typeface="Calibri"/>
                <a:cs typeface="Calibri"/>
              </a:rPr>
              <a:t>Federal Supplemental Educational Opportunity Grant</a:t>
            </a:r>
          </a:p>
          <a:p>
            <a:pPr marL="812800" lvl="1" indent="-342900">
              <a:spcBef>
                <a:spcPts val="765"/>
              </a:spcBef>
              <a:buFont typeface="Arial"/>
              <a:buChar char="•"/>
              <a:tabLst>
                <a:tab pos="355600" algn="l"/>
              </a:tabLst>
            </a:pPr>
            <a:r>
              <a:rPr lang="en-US" sz="2800" spc="-10" dirty="0">
                <a:latin typeface="Calibri"/>
                <a:cs typeface="Calibri"/>
              </a:rPr>
              <a:t>Funds for under grad students with exceptional need Schools have a lot of autonomy in how these funds are awarded, but must comply with regulatory restrictions</a:t>
            </a:r>
          </a:p>
          <a:p>
            <a:pPr marL="355600" indent="-342900">
              <a:spcBef>
                <a:spcPts val="765"/>
              </a:spcBef>
              <a:buFont typeface="Arial"/>
              <a:buChar char="•"/>
              <a:tabLst>
                <a:tab pos="355600" algn="l"/>
              </a:tabLst>
            </a:pPr>
            <a:r>
              <a:rPr lang="en-US" sz="2800" spc="-10" dirty="0">
                <a:latin typeface="Calibri"/>
                <a:cs typeface="Calibri"/>
              </a:rPr>
              <a:t>Max amount = $4,000 (study abroad – </a:t>
            </a:r>
            <a:r>
              <a:rPr lang="en-US" sz="2800" spc="-10" dirty="0" err="1">
                <a:latin typeface="Calibri"/>
                <a:cs typeface="Calibri"/>
              </a:rPr>
              <a:t>addt’l</a:t>
            </a:r>
            <a:r>
              <a:rPr lang="en-US" sz="2800" spc="-10" dirty="0">
                <a:latin typeface="Calibri"/>
                <a:cs typeface="Calibri"/>
              </a:rPr>
              <a:t> $400)</a:t>
            </a:r>
          </a:p>
          <a:p>
            <a:pPr marL="355600" indent="-342900">
              <a:spcBef>
                <a:spcPts val="765"/>
              </a:spcBef>
              <a:buFont typeface="Arial"/>
              <a:buChar char="•"/>
              <a:tabLst>
                <a:tab pos="355600" algn="l"/>
              </a:tabLst>
            </a:pPr>
            <a:r>
              <a:rPr lang="en-US" sz="2800" spc="-10" dirty="0">
                <a:latin typeface="Calibri"/>
                <a:cs typeface="Calibri"/>
              </a:rPr>
              <a:t>Min amount = $100</a:t>
            </a:r>
          </a:p>
          <a:p>
            <a:pPr marL="355600" indent="-342900">
              <a:spcBef>
                <a:spcPts val="765"/>
              </a:spcBef>
              <a:buFont typeface="Arial"/>
              <a:buChar char="•"/>
              <a:tabLst>
                <a:tab pos="355600" algn="l"/>
              </a:tabLst>
            </a:pPr>
            <a:r>
              <a:rPr lang="en-US" sz="2800" spc="-10" dirty="0">
                <a:latin typeface="Calibri"/>
                <a:cs typeface="Calibri"/>
              </a:rPr>
              <a:t>Unless an institutional match waiver has been granted, the federal share of FSEOG awards is 75%. </a:t>
            </a:r>
          </a:p>
        </p:txBody>
      </p:sp>
    </p:spTree>
    <p:extLst>
      <p:ext uri="{BB962C8B-B14F-4D97-AF65-F5344CB8AC3E}">
        <p14:creationId xmlns:p14="http://schemas.microsoft.com/office/powerpoint/2010/main" val="119564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33600" y="228600"/>
            <a:ext cx="1268730" cy="381000"/>
          </a:xfrm>
          <a:prstGeom prst="rect">
            <a:avLst/>
          </a:prstGeom>
        </p:spPr>
        <p:txBody>
          <a:bodyPr vert="horz" wrap="square" lIns="0" tIns="0" rIns="0" bIns="0" rtlCol="0">
            <a:spAutoFit/>
          </a:bodyPr>
          <a:lstStyle/>
          <a:p>
            <a:pPr marL="12700">
              <a:lnSpc>
                <a:spcPct val="100000"/>
              </a:lnSpc>
            </a:pPr>
            <a:r>
              <a:rPr sz="2800" spc="-45" dirty="0">
                <a:solidFill>
                  <a:srgbClr val="000099"/>
                </a:solidFill>
                <a:latin typeface="Calibri"/>
                <a:cs typeface="Calibri"/>
              </a:rPr>
              <a:t>A</a:t>
            </a:r>
            <a:r>
              <a:rPr sz="2800" spc="-20" dirty="0">
                <a:solidFill>
                  <a:srgbClr val="000099"/>
                </a:solidFill>
                <a:latin typeface="Calibri"/>
                <a:cs typeface="Calibri"/>
              </a:rPr>
              <a:t>GE</a:t>
            </a:r>
            <a:r>
              <a:rPr sz="2800" spc="-25" dirty="0">
                <a:solidFill>
                  <a:srgbClr val="000099"/>
                </a:solidFill>
                <a:latin typeface="Calibri"/>
                <a:cs typeface="Calibri"/>
              </a:rPr>
              <a:t>N</a:t>
            </a:r>
            <a:r>
              <a:rPr sz="2800" spc="-60" dirty="0">
                <a:solidFill>
                  <a:srgbClr val="000099"/>
                </a:solidFill>
                <a:latin typeface="Calibri"/>
                <a:cs typeface="Calibri"/>
              </a:rPr>
              <a:t>DA</a:t>
            </a:r>
            <a:endParaRPr sz="2800" dirty="0">
              <a:latin typeface="Calibri"/>
              <a:cs typeface="Calibri"/>
            </a:endParaRPr>
          </a:p>
        </p:txBody>
      </p:sp>
      <p:sp>
        <p:nvSpPr>
          <p:cNvPr id="3" name="object 3"/>
          <p:cNvSpPr txBox="1"/>
          <p:nvPr/>
        </p:nvSpPr>
        <p:spPr>
          <a:xfrm>
            <a:off x="2780157" y="2286000"/>
            <a:ext cx="8103870" cy="3872214"/>
          </a:xfrm>
          <a:prstGeom prst="rect">
            <a:avLst/>
          </a:prstGeom>
        </p:spPr>
        <p:txBody>
          <a:bodyPr vert="horz" wrap="square" lIns="0" tIns="0" rIns="0" bIns="0" rtlCol="0">
            <a:spAutoFit/>
          </a:bodyPr>
          <a:lstStyle/>
          <a:p>
            <a:pPr marL="469900" marR="5080" indent="-457200">
              <a:lnSpc>
                <a:spcPct val="120800"/>
              </a:lnSpc>
              <a:buFont typeface="Arial" panose="020B0604020202020204" pitchFamily="34" charset="0"/>
              <a:buChar char="•"/>
            </a:pPr>
            <a:r>
              <a:rPr lang="en-US" sz="3000" b="1" spc="-5" dirty="0">
                <a:latin typeface="Calibri"/>
                <a:cs typeface="Calibri"/>
              </a:rPr>
              <a:t>Pell Grant</a:t>
            </a:r>
          </a:p>
          <a:p>
            <a:pPr marL="469900" marR="5080" indent="-457200">
              <a:lnSpc>
                <a:spcPct val="120800"/>
              </a:lnSpc>
              <a:buFont typeface="Arial" panose="020B0604020202020204" pitchFamily="34" charset="0"/>
              <a:buChar char="•"/>
            </a:pPr>
            <a:r>
              <a:rPr lang="en-US" sz="3000" b="1" spc="-5" dirty="0">
                <a:latin typeface="Calibri"/>
                <a:cs typeface="Calibri"/>
              </a:rPr>
              <a:t>Iraq &amp; Afghanistan Service Grant</a:t>
            </a:r>
          </a:p>
          <a:p>
            <a:pPr marL="469900" marR="5080" indent="-457200">
              <a:lnSpc>
                <a:spcPct val="120800"/>
              </a:lnSpc>
              <a:buFont typeface="Arial" panose="020B0604020202020204" pitchFamily="34" charset="0"/>
              <a:buChar char="•"/>
            </a:pPr>
            <a:r>
              <a:rPr lang="en-US" sz="3000" b="1" spc="-5" dirty="0">
                <a:latin typeface="Calibri"/>
                <a:cs typeface="Calibri"/>
              </a:rPr>
              <a:t>Children of Fallen Heroes Scholarship</a:t>
            </a:r>
          </a:p>
          <a:p>
            <a:pPr marL="469900" marR="5080" indent="-457200">
              <a:lnSpc>
                <a:spcPct val="120800"/>
              </a:lnSpc>
              <a:buFont typeface="Arial" panose="020B0604020202020204" pitchFamily="34" charset="0"/>
              <a:buChar char="•"/>
            </a:pPr>
            <a:r>
              <a:rPr lang="en-US" sz="3000" b="1" spc="-5" dirty="0">
                <a:latin typeface="Calibri"/>
                <a:cs typeface="Calibri"/>
              </a:rPr>
              <a:t>TEACH Grant Program</a:t>
            </a:r>
          </a:p>
          <a:p>
            <a:pPr marL="469900" marR="5080" indent="-457200">
              <a:lnSpc>
                <a:spcPct val="120800"/>
              </a:lnSpc>
              <a:buFont typeface="Arial" panose="020B0604020202020204" pitchFamily="34" charset="0"/>
              <a:buChar char="•"/>
            </a:pPr>
            <a:r>
              <a:rPr lang="en-US" sz="3000" b="1" spc="-5" dirty="0">
                <a:latin typeface="Calibri"/>
                <a:cs typeface="Calibri"/>
              </a:rPr>
              <a:t>FSEOG – Supplemental Educational Opportunity Grant</a:t>
            </a:r>
          </a:p>
          <a:p>
            <a:pPr marL="469900" marR="5080" indent="-457200">
              <a:lnSpc>
                <a:spcPct val="120800"/>
              </a:lnSpc>
              <a:buFont typeface="Arial" panose="020B0604020202020204" pitchFamily="34" charset="0"/>
              <a:buChar char="•"/>
            </a:pPr>
            <a:r>
              <a:rPr lang="en-US" sz="3000" b="1" spc="-5" dirty="0">
                <a:latin typeface="Calibri"/>
                <a:cs typeface="Calibri"/>
              </a:rPr>
              <a:t>MN State Grant (Minnesota Financial Aid)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FSEOG</a:t>
            </a:r>
            <a:endParaRPr spc="5" dirty="0">
              <a:solidFill>
                <a:schemeClr val="accent1">
                  <a:lumMod val="75000"/>
                </a:schemeClr>
              </a:solidFill>
            </a:endParaRPr>
          </a:p>
        </p:txBody>
      </p:sp>
      <p:sp>
        <p:nvSpPr>
          <p:cNvPr id="3" name="object 3"/>
          <p:cNvSpPr txBox="1"/>
          <p:nvPr/>
        </p:nvSpPr>
        <p:spPr>
          <a:xfrm>
            <a:off x="1752600" y="2594300"/>
            <a:ext cx="8991600" cy="3426579"/>
          </a:xfrm>
          <a:prstGeom prst="rect">
            <a:avLst/>
          </a:prstGeom>
        </p:spPr>
        <p:txBody>
          <a:bodyPr vert="horz" wrap="square" lIns="0" tIns="0" rIns="0" bIns="0" rtlCol="0">
            <a:spAutoFit/>
          </a:bodyPr>
          <a:lstStyle/>
          <a:p>
            <a:pPr marL="355600" indent="-342900">
              <a:lnSpc>
                <a:spcPct val="100000"/>
              </a:lnSpc>
              <a:spcBef>
                <a:spcPts val="765"/>
              </a:spcBef>
              <a:buFont typeface="Arial"/>
              <a:buChar char="•"/>
              <a:tabLst>
                <a:tab pos="355600" algn="l"/>
              </a:tabLst>
            </a:pPr>
            <a:r>
              <a:rPr lang="en-US" sz="2800" spc="-10" dirty="0">
                <a:latin typeface="Calibri"/>
                <a:cs typeface="Calibri"/>
              </a:rPr>
              <a:t>Selection Criteria</a:t>
            </a:r>
          </a:p>
          <a:p>
            <a:pPr marL="812800" lvl="1" indent="-342900">
              <a:spcBef>
                <a:spcPts val="765"/>
              </a:spcBef>
              <a:buFont typeface="Arial"/>
              <a:buChar char="•"/>
              <a:tabLst>
                <a:tab pos="355600" algn="l"/>
              </a:tabLst>
            </a:pPr>
            <a:r>
              <a:rPr lang="en-US" sz="2800" spc="-10" dirty="0">
                <a:latin typeface="Calibri"/>
                <a:cs typeface="Calibri"/>
              </a:rPr>
              <a:t>Two selection groups</a:t>
            </a:r>
          </a:p>
          <a:p>
            <a:pPr marL="812800" lvl="1" indent="-342900">
              <a:spcBef>
                <a:spcPts val="765"/>
              </a:spcBef>
              <a:buFont typeface="Arial"/>
              <a:buChar char="•"/>
              <a:tabLst>
                <a:tab pos="355600" algn="l"/>
              </a:tabLst>
            </a:pPr>
            <a:r>
              <a:rPr lang="en-US" sz="2800" spc="-10" dirty="0">
                <a:latin typeface="Calibri"/>
                <a:cs typeface="Calibri"/>
              </a:rPr>
              <a:t>Priority order based on Pell eligibility and lowest EFCs</a:t>
            </a:r>
          </a:p>
          <a:p>
            <a:pPr marL="812800" lvl="1" indent="-342900">
              <a:spcBef>
                <a:spcPts val="765"/>
              </a:spcBef>
              <a:buFont typeface="Arial"/>
              <a:buChar char="•"/>
              <a:tabLst>
                <a:tab pos="355600" algn="l"/>
              </a:tabLst>
            </a:pPr>
            <a:r>
              <a:rPr lang="en-US" sz="2800" spc="-10" dirty="0">
                <a:latin typeface="Calibri"/>
                <a:cs typeface="Calibri"/>
              </a:rPr>
              <a:t>A </a:t>
            </a:r>
            <a:r>
              <a:rPr lang="en-US" sz="2800" i="1" spc="-10" dirty="0">
                <a:latin typeface="Calibri"/>
                <a:cs typeface="Calibri"/>
              </a:rPr>
              <a:t>reasonable proportion </a:t>
            </a:r>
            <a:r>
              <a:rPr lang="en-US" sz="2800" spc="-10" dirty="0">
                <a:latin typeface="Calibri"/>
                <a:cs typeface="Calibri"/>
              </a:rPr>
              <a:t>of a school’s allocation </a:t>
            </a:r>
            <a:r>
              <a:rPr lang="en-US" sz="2800" i="1" spc="-10" dirty="0">
                <a:latin typeface="Calibri"/>
                <a:cs typeface="Calibri"/>
              </a:rPr>
              <a:t>must </a:t>
            </a:r>
            <a:r>
              <a:rPr lang="en-US" sz="2800" spc="-10" dirty="0">
                <a:latin typeface="Calibri"/>
                <a:cs typeface="Calibri"/>
              </a:rPr>
              <a:t> be awarded to independent and part-time students</a:t>
            </a:r>
          </a:p>
          <a:p>
            <a:pPr marL="812800" lvl="1" indent="-342900">
              <a:spcBef>
                <a:spcPts val="765"/>
              </a:spcBef>
              <a:buFont typeface="Arial"/>
              <a:buChar char="•"/>
              <a:tabLst>
                <a:tab pos="355600" algn="l"/>
              </a:tabLst>
            </a:pPr>
            <a:r>
              <a:rPr lang="en-US" sz="2800" spc="-10" dirty="0">
                <a:latin typeface="Calibri"/>
                <a:cs typeface="Calibri"/>
              </a:rPr>
              <a:t>Awarding on a first-come, first-served basis is prohibited, as is setting arbitrary EFC cut-offs</a:t>
            </a:r>
          </a:p>
        </p:txBody>
      </p:sp>
    </p:spTree>
    <p:extLst>
      <p:ext uri="{BB962C8B-B14F-4D97-AF65-F5344CB8AC3E}">
        <p14:creationId xmlns:p14="http://schemas.microsoft.com/office/powerpoint/2010/main" val="3647208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905000"/>
            <a:ext cx="10972800" cy="677108"/>
          </a:xfrm>
          <a:prstGeom prst="rect">
            <a:avLst/>
          </a:prstGeom>
        </p:spPr>
        <p:txBody>
          <a:bodyPr vert="horz" wrap="square" lIns="0" tIns="0" rIns="0" bIns="0" rtlCol="0">
            <a:spAutoFit/>
          </a:bodyPr>
          <a:lstStyle/>
          <a:p>
            <a:pPr marL="2525395">
              <a:lnSpc>
                <a:spcPct val="100000"/>
              </a:lnSpc>
            </a:pPr>
            <a:r>
              <a:rPr lang="en-US" dirty="0">
                <a:solidFill>
                  <a:schemeClr val="accent1">
                    <a:lumMod val="75000"/>
                  </a:schemeClr>
                </a:solidFill>
              </a:rPr>
              <a:t>FSEOG</a:t>
            </a:r>
            <a:endParaRPr spc="5" dirty="0">
              <a:solidFill>
                <a:schemeClr val="accent1">
                  <a:lumMod val="75000"/>
                </a:schemeClr>
              </a:solidFill>
            </a:endParaRPr>
          </a:p>
        </p:txBody>
      </p:sp>
      <p:sp>
        <p:nvSpPr>
          <p:cNvPr id="3" name="object 3"/>
          <p:cNvSpPr txBox="1"/>
          <p:nvPr/>
        </p:nvSpPr>
        <p:spPr>
          <a:xfrm>
            <a:off x="1752600" y="2582108"/>
            <a:ext cx="8991600" cy="4185761"/>
          </a:xfrm>
          <a:prstGeom prst="rect">
            <a:avLst/>
          </a:prstGeom>
        </p:spPr>
        <p:txBody>
          <a:bodyPr vert="horz" wrap="square" lIns="0" tIns="0" rIns="0" bIns="0" rtlCol="0">
            <a:spAutoFit/>
          </a:bodyPr>
          <a:lstStyle/>
          <a:p>
            <a:pPr marL="355600" indent="-342900">
              <a:lnSpc>
                <a:spcPct val="100000"/>
              </a:lnSpc>
              <a:spcBef>
                <a:spcPts val="765"/>
              </a:spcBef>
              <a:buFont typeface="Arial"/>
              <a:buChar char="•"/>
              <a:tabLst>
                <a:tab pos="355600" algn="l"/>
              </a:tabLst>
            </a:pPr>
            <a:r>
              <a:rPr lang="en-US" sz="2800" spc="-10" dirty="0">
                <a:latin typeface="Calibri"/>
                <a:cs typeface="Calibri"/>
              </a:rPr>
              <a:t>First Selection Group</a:t>
            </a:r>
          </a:p>
          <a:p>
            <a:pPr marL="812800" lvl="1" indent="-342900">
              <a:spcBef>
                <a:spcPts val="765"/>
              </a:spcBef>
              <a:buFont typeface="Arial"/>
              <a:buChar char="•"/>
              <a:tabLst>
                <a:tab pos="355600" algn="l"/>
              </a:tabLst>
            </a:pPr>
            <a:r>
              <a:rPr lang="en-US" sz="2800" spc="-10" dirty="0">
                <a:latin typeface="Calibri"/>
                <a:cs typeface="Calibri"/>
              </a:rPr>
              <a:t>Lowest EFC who are also receiving Pell Grants during the same award year</a:t>
            </a:r>
          </a:p>
          <a:p>
            <a:pPr marL="355600" indent="-342900">
              <a:spcBef>
                <a:spcPts val="765"/>
              </a:spcBef>
              <a:buFont typeface="Arial"/>
              <a:buChar char="•"/>
              <a:tabLst>
                <a:tab pos="355600" algn="l"/>
              </a:tabLst>
            </a:pPr>
            <a:r>
              <a:rPr lang="en-US" sz="2800" spc="-10" dirty="0">
                <a:latin typeface="Calibri"/>
                <a:cs typeface="Calibri"/>
              </a:rPr>
              <a:t>Second Selection Group</a:t>
            </a:r>
          </a:p>
          <a:p>
            <a:pPr marL="812800" lvl="1" indent="-342900">
              <a:spcBef>
                <a:spcPts val="765"/>
              </a:spcBef>
              <a:buFont typeface="Arial"/>
              <a:buChar char="•"/>
              <a:tabLst>
                <a:tab pos="355600" algn="l"/>
              </a:tabLst>
            </a:pPr>
            <a:r>
              <a:rPr lang="en-US" sz="2800" spc="-10" dirty="0">
                <a:latin typeface="Calibri"/>
                <a:cs typeface="Calibri"/>
              </a:rPr>
              <a:t>If remaining funds having awarded </a:t>
            </a:r>
            <a:r>
              <a:rPr lang="en-US" sz="2800" i="1" spc="-10" dirty="0">
                <a:latin typeface="Calibri"/>
                <a:cs typeface="Calibri"/>
              </a:rPr>
              <a:t>all</a:t>
            </a:r>
            <a:r>
              <a:rPr lang="en-US" sz="2800" spc="-10" dirty="0">
                <a:latin typeface="Calibri"/>
                <a:cs typeface="Calibri"/>
              </a:rPr>
              <a:t> Pell Grant eligible students, must select students with the lowest EFCs who are not receiving Pell Grants for the award year. Including those who have exceed their Pell LEU for the entire award year</a:t>
            </a:r>
          </a:p>
        </p:txBody>
      </p:sp>
    </p:spTree>
    <p:extLst>
      <p:ext uri="{BB962C8B-B14F-4D97-AF65-F5344CB8AC3E}">
        <p14:creationId xmlns:p14="http://schemas.microsoft.com/office/powerpoint/2010/main" val="2277649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2967335"/>
            <a:ext cx="7467600" cy="923330"/>
          </a:xfrm>
          <a:prstGeom prst="rect">
            <a:avLst/>
          </a:prstGeom>
        </p:spPr>
        <p:txBody>
          <a:bodyPr vert="horz" wrap="square" lIns="0" tIns="0" rIns="0" bIns="0" rtlCol="0">
            <a:spAutoFit/>
          </a:bodyPr>
          <a:lstStyle/>
          <a:p>
            <a:pPr marL="2525395" algn="l">
              <a:lnSpc>
                <a:spcPct val="100000"/>
              </a:lnSpc>
            </a:pPr>
            <a:r>
              <a:rPr lang="en-US" sz="6000" b="1" dirty="0">
                <a:solidFill>
                  <a:schemeClr val="accent1">
                    <a:lumMod val="75000"/>
                  </a:schemeClr>
                </a:solidFill>
              </a:rPr>
              <a:t>Thank You!</a:t>
            </a:r>
            <a:endParaRPr sz="6000" b="1" spc="5" dirty="0">
              <a:solidFill>
                <a:schemeClr val="accent1">
                  <a:lumMod val="75000"/>
                </a:schemeClr>
              </a:solidFill>
            </a:endParaRPr>
          </a:p>
        </p:txBody>
      </p:sp>
    </p:spTree>
    <p:extLst>
      <p:ext uri="{BB962C8B-B14F-4D97-AF65-F5344CB8AC3E}">
        <p14:creationId xmlns:p14="http://schemas.microsoft.com/office/powerpoint/2010/main" val="410076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350819D3-A199-A4EA-C239-FF017178BC83}"/>
              </a:ext>
            </a:extLst>
          </p:cNvPr>
          <p:cNvSpPr txBox="1"/>
          <p:nvPr/>
        </p:nvSpPr>
        <p:spPr>
          <a:xfrm>
            <a:off x="1219200" y="2514600"/>
            <a:ext cx="10738104" cy="3016210"/>
          </a:xfrm>
          <a:prstGeom prst="rect">
            <a:avLst/>
          </a:prstGeom>
        </p:spPr>
        <p:txBody>
          <a:bodyPr vert="horz" wrap="square" lIns="0" tIns="0" rIns="0" bIns="0" rtlCol="0">
            <a:spAutoFit/>
          </a:bodyPr>
          <a:lstStyle/>
          <a:p>
            <a:pPr marL="355600" indent="-342900">
              <a:lnSpc>
                <a:spcPct val="100000"/>
              </a:lnSpc>
              <a:buFont typeface="Arial"/>
              <a:buChar char="•"/>
              <a:tabLst>
                <a:tab pos="355600" algn="l"/>
              </a:tabLst>
            </a:pPr>
            <a:r>
              <a:rPr lang="en-US" sz="2800" spc="-5" dirty="0">
                <a:latin typeface="Calibri"/>
                <a:cs typeface="Calibri"/>
              </a:rPr>
              <a:t>FAFSA required</a:t>
            </a:r>
          </a:p>
          <a:p>
            <a:pPr marL="355600" indent="-342900">
              <a:lnSpc>
                <a:spcPct val="100000"/>
              </a:lnSpc>
              <a:buFont typeface="Arial"/>
              <a:buChar char="•"/>
              <a:tabLst>
                <a:tab pos="355600" algn="l"/>
              </a:tabLst>
            </a:pPr>
            <a:r>
              <a:rPr lang="en-US" sz="2800" spc="-5" dirty="0">
                <a:latin typeface="Calibri"/>
                <a:cs typeface="Calibri"/>
              </a:rPr>
              <a:t>Enrolled in at least 1 credits or more (for credit hour programs)</a:t>
            </a:r>
          </a:p>
          <a:p>
            <a:pPr marL="355600" indent="-342900">
              <a:lnSpc>
                <a:spcPct val="100000"/>
              </a:lnSpc>
              <a:buFont typeface="Arial"/>
              <a:buChar char="•"/>
              <a:tabLst>
                <a:tab pos="355600" algn="l"/>
              </a:tabLst>
            </a:pPr>
            <a:r>
              <a:rPr lang="en-US" sz="2800" spc="-5" dirty="0">
                <a:latin typeface="Calibri"/>
                <a:cs typeface="Calibri"/>
              </a:rPr>
              <a:t>Must determine eligibility before awarding other federal aid</a:t>
            </a:r>
          </a:p>
          <a:p>
            <a:pPr marL="355600" indent="-342900">
              <a:lnSpc>
                <a:spcPct val="100000"/>
              </a:lnSpc>
              <a:buFont typeface="Arial"/>
              <a:buChar char="•"/>
              <a:tabLst>
                <a:tab pos="355600" algn="l"/>
              </a:tabLst>
            </a:pPr>
            <a:r>
              <a:rPr lang="en-US" sz="2800" spc="-5" dirty="0">
                <a:latin typeface="Calibri"/>
                <a:cs typeface="Calibri"/>
              </a:rPr>
              <a:t>Undergraduate students only (no previous degrees)</a:t>
            </a:r>
          </a:p>
          <a:p>
            <a:pPr marL="355600" indent="-342900">
              <a:lnSpc>
                <a:spcPct val="100000"/>
              </a:lnSpc>
              <a:buFont typeface="Arial"/>
              <a:buChar char="•"/>
              <a:tabLst>
                <a:tab pos="355600" algn="l"/>
              </a:tabLst>
            </a:pPr>
            <a:r>
              <a:rPr lang="en-US" sz="2800" spc="-5" dirty="0">
                <a:latin typeface="Calibri"/>
                <a:cs typeface="Calibri"/>
              </a:rPr>
              <a:t>Scheduled awards assume full-time enrollment – 12 credits</a:t>
            </a:r>
          </a:p>
          <a:p>
            <a:pPr marL="355600" indent="-342900">
              <a:lnSpc>
                <a:spcPct val="100000"/>
              </a:lnSpc>
              <a:buFont typeface="Arial"/>
              <a:buChar char="•"/>
              <a:tabLst>
                <a:tab pos="355600" algn="l"/>
              </a:tabLst>
            </a:pPr>
            <a:r>
              <a:rPr lang="en-US" sz="2800" spc="-5" dirty="0">
                <a:latin typeface="Calibri"/>
                <a:cs typeface="Calibri"/>
              </a:rPr>
              <a:t>Schools must determine what formula they are required to use based on programs offered</a:t>
            </a:r>
            <a:endParaRPr sz="2800" dirty="0">
              <a:latin typeface="Arial"/>
              <a:cs typeface="Arial"/>
            </a:endParaRPr>
          </a:p>
        </p:txBody>
      </p:sp>
      <p:sp>
        <p:nvSpPr>
          <p:cNvPr id="9" name="object 2">
            <a:extLst>
              <a:ext uri="{FF2B5EF4-FFF2-40B4-BE49-F238E27FC236}">
                <a16:creationId xmlns:a16="http://schemas.microsoft.com/office/drawing/2014/main" id="{7565FA6A-C117-DF53-7866-5219A39328DA}"/>
              </a:ext>
            </a:extLst>
          </p:cNvPr>
          <p:cNvSpPr txBox="1">
            <a:spLocks noGrp="1"/>
          </p:cNvSpPr>
          <p:nvPr>
            <p:ph type="title"/>
          </p:nvPr>
        </p:nvSpPr>
        <p:spPr>
          <a:xfrm>
            <a:off x="-457200" y="1066800"/>
            <a:ext cx="10018713"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Pell Grant</a:t>
            </a:r>
            <a:endParaRPr dirty="0">
              <a:solidFill>
                <a:schemeClr val="accent1">
                  <a:lumMod val="75000"/>
                </a:schemeClr>
              </a:solidFill>
            </a:endParaRPr>
          </a:p>
        </p:txBody>
      </p:sp>
    </p:spTree>
    <p:extLst>
      <p:ext uri="{BB962C8B-B14F-4D97-AF65-F5344CB8AC3E}">
        <p14:creationId xmlns:p14="http://schemas.microsoft.com/office/powerpoint/2010/main" val="101556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148477"/>
            <a:ext cx="10018713"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Year-Round Pell</a:t>
            </a:r>
            <a:endParaRPr dirty="0">
              <a:solidFill>
                <a:schemeClr val="accent1">
                  <a:lumMod val="75000"/>
                </a:schemeClr>
              </a:solidFill>
            </a:endParaRPr>
          </a:p>
        </p:txBody>
      </p:sp>
      <p:sp>
        <p:nvSpPr>
          <p:cNvPr id="3" name="object 3"/>
          <p:cNvSpPr txBox="1"/>
          <p:nvPr/>
        </p:nvSpPr>
        <p:spPr>
          <a:xfrm>
            <a:off x="1143000" y="2895600"/>
            <a:ext cx="10490039" cy="3016210"/>
          </a:xfrm>
          <a:prstGeom prst="rect">
            <a:avLst/>
          </a:prstGeom>
        </p:spPr>
        <p:txBody>
          <a:bodyPr vert="horz" wrap="square" lIns="0" tIns="0" rIns="0" bIns="0" rtlCol="0">
            <a:spAutoFit/>
          </a:bodyPr>
          <a:lstStyle/>
          <a:p>
            <a:pPr marL="355600" indent="-342900">
              <a:lnSpc>
                <a:spcPct val="100000"/>
              </a:lnSpc>
              <a:buFont typeface="Arial"/>
              <a:buChar char="•"/>
              <a:tabLst>
                <a:tab pos="355600" algn="l"/>
              </a:tabLst>
            </a:pPr>
            <a:r>
              <a:rPr lang="en-US" sz="2800" spc="-5" dirty="0">
                <a:latin typeface="Calibri"/>
                <a:cs typeface="Calibri"/>
              </a:rPr>
              <a:t>Each term the Pell Grant is received at FT enrollment = 50% </a:t>
            </a:r>
          </a:p>
          <a:p>
            <a:pPr marL="812800" lvl="1" indent="-342900">
              <a:buFont typeface="Arial"/>
              <a:buChar char="•"/>
              <a:tabLst>
                <a:tab pos="355600" algn="l"/>
              </a:tabLst>
            </a:pPr>
            <a:r>
              <a:rPr lang="en-US" sz="2800" spc="-5" dirty="0">
                <a:latin typeface="Calibri"/>
                <a:cs typeface="Calibri"/>
              </a:rPr>
              <a:t>(Fall + Spring = 100%)</a:t>
            </a:r>
          </a:p>
          <a:p>
            <a:pPr marL="355600" indent="-342900">
              <a:lnSpc>
                <a:spcPct val="100000"/>
              </a:lnSpc>
              <a:buFont typeface="Arial"/>
              <a:buChar char="•"/>
              <a:tabLst>
                <a:tab pos="355600" algn="l"/>
              </a:tabLst>
            </a:pPr>
            <a:r>
              <a:rPr lang="en-US" sz="2800" spc="-5" dirty="0">
                <a:latin typeface="Calibri"/>
                <a:cs typeface="Calibri"/>
              </a:rPr>
              <a:t> Year-round Pell exceeds 100%</a:t>
            </a:r>
          </a:p>
          <a:p>
            <a:pPr marL="812800" lvl="1" indent="-342900">
              <a:buFont typeface="Arial"/>
              <a:buChar char="•"/>
              <a:tabLst>
                <a:tab pos="355600" algn="l"/>
              </a:tabLst>
            </a:pPr>
            <a:r>
              <a:rPr lang="en-US" sz="2800" spc="-5" dirty="0">
                <a:latin typeface="Calibri"/>
                <a:cs typeface="Calibri"/>
              </a:rPr>
              <a:t>Ex. Student attends summer term</a:t>
            </a:r>
          </a:p>
          <a:p>
            <a:pPr marL="355600" indent="-342900">
              <a:lnSpc>
                <a:spcPct val="100000"/>
              </a:lnSpc>
              <a:buFont typeface="Arial"/>
              <a:buChar char="•"/>
              <a:tabLst>
                <a:tab pos="355600" algn="l"/>
              </a:tabLst>
            </a:pPr>
            <a:r>
              <a:rPr lang="en-US" sz="2800" spc="-5" dirty="0">
                <a:latin typeface="Calibri"/>
                <a:cs typeface="Calibri"/>
              </a:rPr>
              <a:t>Can receive up to 150% Pell grant in one school year</a:t>
            </a:r>
          </a:p>
          <a:p>
            <a:pPr marL="355600" indent="-342900">
              <a:lnSpc>
                <a:spcPct val="100000"/>
              </a:lnSpc>
              <a:buFont typeface="Arial"/>
              <a:buChar char="•"/>
              <a:tabLst>
                <a:tab pos="355600" algn="l"/>
              </a:tabLst>
            </a:pPr>
            <a:r>
              <a:rPr lang="en-US" sz="2800" spc="-5" dirty="0">
                <a:latin typeface="Calibri"/>
                <a:cs typeface="Calibri"/>
              </a:rPr>
              <a:t>Student no longer need to be enrolled at least half-time (removed requirement beginning 24-25)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219200"/>
            <a:ext cx="11201400"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Pell Grant LEU</a:t>
            </a:r>
            <a:endParaRPr dirty="0">
              <a:solidFill>
                <a:schemeClr val="accent1">
                  <a:lumMod val="75000"/>
                </a:schemeClr>
              </a:solidFill>
            </a:endParaRPr>
          </a:p>
        </p:txBody>
      </p:sp>
      <p:sp>
        <p:nvSpPr>
          <p:cNvPr id="3" name="object 3"/>
          <p:cNvSpPr txBox="1"/>
          <p:nvPr/>
        </p:nvSpPr>
        <p:spPr>
          <a:xfrm>
            <a:off x="1371600" y="2743200"/>
            <a:ext cx="10490039" cy="3877985"/>
          </a:xfrm>
          <a:prstGeom prst="rect">
            <a:avLst/>
          </a:prstGeom>
        </p:spPr>
        <p:txBody>
          <a:bodyPr vert="horz" wrap="square" lIns="0" tIns="0" rIns="0" bIns="0" rtlCol="0">
            <a:spAutoFit/>
          </a:bodyPr>
          <a:lstStyle/>
          <a:p>
            <a:pPr marL="812800" lvl="1" indent="-342900">
              <a:buFont typeface="Arial"/>
              <a:buChar char="•"/>
              <a:tabLst>
                <a:tab pos="355600" algn="l"/>
              </a:tabLst>
            </a:pPr>
            <a:r>
              <a:rPr lang="en-US" sz="2800" spc="-5" dirty="0">
                <a:latin typeface="Calibri"/>
                <a:cs typeface="Calibri"/>
              </a:rPr>
              <a:t>Lifetime Eligibility</a:t>
            </a:r>
          </a:p>
          <a:p>
            <a:pPr marL="1270000" lvl="2" indent="-342900">
              <a:buFont typeface="Arial"/>
              <a:buChar char="•"/>
              <a:tabLst>
                <a:tab pos="355600" algn="l"/>
              </a:tabLst>
            </a:pPr>
            <a:r>
              <a:rPr lang="en-US" sz="2800" spc="-5" dirty="0">
                <a:latin typeface="Calibri"/>
                <a:cs typeface="Calibri"/>
              </a:rPr>
              <a:t>Students become ineligible for Pell or Iraq &amp; Afghanistan Service Grant funds once they have reached or exceed the 600% or 12-semester equivalency limit for the applicable program. </a:t>
            </a:r>
          </a:p>
          <a:p>
            <a:pPr marL="812800" lvl="1" indent="-342900">
              <a:buFont typeface="Arial"/>
              <a:buChar char="•"/>
              <a:tabLst>
                <a:tab pos="355600" algn="l"/>
              </a:tabLst>
            </a:pPr>
            <a:r>
              <a:rPr lang="en-US" sz="2800" spc="-5" dirty="0">
                <a:latin typeface="Calibri"/>
                <a:cs typeface="Calibri"/>
              </a:rPr>
              <a:t>Schools must report Pell Grant disbursement information to COD no later than 15 </a:t>
            </a:r>
            <a:r>
              <a:rPr lang="en-US" sz="2800" i="1" spc="-5" dirty="0">
                <a:latin typeface="Calibri"/>
                <a:cs typeface="Calibri"/>
              </a:rPr>
              <a:t>calendar</a:t>
            </a:r>
            <a:r>
              <a:rPr lang="en-US" sz="2800" spc="-5" dirty="0">
                <a:latin typeface="Calibri"/>
                <a:cs typeface="Calibri"/>
              </a:rPr>
              <a:t> days after making a disbursement or adjustment. </a:t>
            </a:r>
          </a:p>
          <a:p>
            <a:pPr marL="812800" lvl="1" indent="-342900">
              <a:buFont typeface="Arial"/>
              <a:buChar char="•"/>
              <a:tabLst>
                <a:tab pos="355600" algn="l"/>
              </a:tabLst>
            </a:pPr>
            <a:r>
              <a:rPr lang="en-US" sz="2800" spc="-5" dirty="0">
                <a:latin typeface="Calibri"/>
                <a:cs typeface="Calibri"/>
              </a:rPr>
              <a:t>If a student’s usage is more than 500% but less than 600% they have partial year of Pell grant eligibility</a:t>
            </a:r>
          </a:p>
        </p:txBody>
      </p:sp>
    </p:spTree>
    <p:extLst>
      <p:ext uri="{BB962C8B-B14F-4D97-AF65-F5344CB8AC3E}">
        <p14:creationId xmlns:p14="http://schemas.microsoft.com/office/powerpoint/2010/main" val="122626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148477"/>
            <a:ext cx="10018713"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a:t>
            </a:r>
            <a:endParaRPr dirty="0">
              <a:solidFill>
                <a:schemeClr val="accent1">
                  <a:lumMod val="75000"/>
                </a:schemeClr>
              </a:solidFill>
            </a:endParaRPr>
          </a:p>
        </p:txBody>
      </p:sp>
      <p:sp>
        <p:nvSpPr>
          <p:cNvPr id="3" name="object 3"/>
          <p:cNvSpPr txBox="1"/>
          <p:nvPr/>
        </p:nvSpPr>
        <p:spPr>
          <a:xfrm>
            <a:off x="1143000" y="2502694"/>
            <a:ext cx="5486400" cy="3877985"/>
          </a:xfrm>
          <a:prstGeom prst="rect">
            <a:avLst/>
          </a:prstGeom>
        </p:spPr>
        <p:txBody>
          <a:bodyPr vert="horz" wrap="square" lIns="0" tIns="0" rIns="0" bIns="0" rtlCol="0">
            <a:spAutoFit/>
          </a:bodyPr>
          <a:lstStyle/>
          <a:p>
            <a:pPr marL="12700">
              <a:lnSpc>
                <a:spcPct val="100000"/>
              </a:lnSpc>
              <a:tabLst>
                <a:tab pos="355600" algn="l"/>
              </a:tabLst>
            </a:pPr>
            <a:r>
              <a:rPr lang="en-US" sz="2800" spc="-5" dirty="0">
                <a:latin typeface="Calibri"/>
                <a:cs typeface="Calibri"/>
              </a:rPr>
              <a:t>Determine if student falls within eligibility limits</a:t>
            </a:r>
          </a:p>
          <a:p>
            <a:pPr marL="355600" indent="-342900">
              <a:buFont typeface="Arial"/>
              <a:buChar char="•"/>
              <a:tabLst>
                <a:tab pos="355600" algn="l"/>
              </a:tabLst>
            </a:pPr>
            <a:r>
              <a:rPr lang="en-US" sz="2800" spc="-5" dirty="0">
                <a:latin typeface="Calibri"/>
                <a:cs typeface="Calibri"/>
              </a:rPr>
              <a:t>Dep student’s parent’s state of legal residence</a:t>
            </a:r>
          </a:p>
          <a:p>
            <a:pPr marL="355600" indent="-342900">
              <a:buFont typeface="Arial"/>
              <a:buChar char="•"/>
              <a:tabLst>
                <a:tab pos="355600" algn="l"/>
              </a:tabLst>
            </a:pPr>
            <a:r>
              <a:rPr lang="en-US" sz="2800" spc="-5" dirty="0">
                <a:latin typeface="Calibri"/>
                <a:cs typeface="Calibri"/>
              </a:rPr>
              <a:t>Is the student’s parent a single parent?</a:t>
            </a:r>
          </a:p>
          <a:p>
            <a:pPr marL="355600" indent="-342900">
              <a:buFont typeface="Arial"/>
              <a:buChar char="•"/>
              <a:tabLst>
                <a:tab pos="355600" algn="l"/>
              </a:tabLst>
            </a:pPr>
            <a:r>
              <a:rPr lang="en-US" sz="2800" spc="-5" dirty="0">
                <a:latin typeface="Calibri"/>
                <a:cs typeface="Calibri"/>
              </a:rPr>
              <a:t>Reference the appropriate table to locate the row that corresponds to the student’s family size</a:t>
            </a:r>
          </a:p>
        </p:txBody>
      </p:sp>
      <p:pic>
        <p:nvPicPr>
          <p:cNvPr id="5" name="Picture 4">
            <a:extLst>
              <a:ext uri="{FF2B5EF4-FFF2-40B4-BE49-F238E27FC236}">
                <a16:creationId xmlns:a16="http://schemas.microsoft.com/office/drawing/2014/main" id="{AA7155DD-2F8D-0451-255F-F2415BFC5DC1}"/>
              </a:ext>
            </a:extLst>
          </p:cNvPr>
          <p:cNvPicPr>
            <a:picLocks noChangeAspect="1"/>
          </p:cNvPicPr>
          <p:nvPr/>
        </p:nvPicPr>
        <p:blipFill>
          <a:blip r:embed="rId3"/>
          <a:stretch>
            <a:fillRect/>
          </a:stretch>
        </p:blipFill>
        <p:spPr>
          <a:xfrm>
            <a:off x="6629400" y="2502694"/>
            <a:ext cx="5132320" cy="3877985"/>
          </a:xfrm>
          <a:prstGeom prst="rect">
            <a:avLst/>
          </a:prstGeom>
        </p:spPr>
      </p:pic>
    </p:spTree>
    <p:extLst>
      <p:ext uri="{BB962C8B-B14F-4D97-AF65-F5344CB8AC3E}">
        <p14:creationId xmlns:p14="http://schemas.microsoft.com/office/powerpoint/2010/main" val="395016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148477"/>
            <a:ext cx="10018713"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a:t>
            </a:r>
            <a:endParaRPr dirty="0">
              <a:solidFill>
                <a:schemeClr val="accent1">
                  <a:lumMod val="75000"/>
                </a:schemeClr>
              </a:solidFill>
            </a:endParaRPr>
          </a:p>
        </p:txBody>
      </p:sp>
      <p:sp>
        <p:nvSpPr>
          <p:cNvPr id="3" name="object 3"/>
          <p:cNvSpPr txBox="1"/>
          <p:nvPr/>
        </p:nvSpPr>
        <p:spPr>
          <a:xfrm>
            <a:off x="1295400" y="2819400"/>
            <a:ext cx="10490039" cy="3447098"/>
          </a:xfrm>
          <a:prstGeom prst="rect">
            <a:avLst/>
          </a:prstGeom>
        </p:spPr>
        <p:txBody>
          <a:bodyPr vert="horz" wrap="square" lIns="0" tIns="0" rIns="0" bIns="0" rtlCol="0">
            <a:spAutoFit/>
          </a:bodyPr>
          <a:lstStyle/>
          <a:p>
            <a:pPr marL="355600" indent="-342900">
              <a:buFont typeface="Arial"/>
              <a:buChar char="•"/>
              <a:tabLst>
                <a:tab pos="355600" algn="l"/>
              </a:tabLst>
            </a:pPr>
            <a:r>
              <a:rPr lang="en-US" sz="2800" spc="-5" dirty="0">
                <a:latin typeface="Calibri"/>
                <a:cs typeface="Calibri"/>
              </a:rPr>
              <a:t>If parents’ 2022 AGI &gt;$0 but &lt;= the Max Pell AGI limit for their family size, the student is eligible for Max Pell</a:t>
            </a:r>
          </a:p>
          <a:p>
            <a:pPr marL="355600" indent="-342900">
              <a:buFont typeface="Arial"/>
              <a:buChar char="•"/>
              <a:tabLst>
                <a:tab pos="355600" algn="l"/>
              </a:tabLst>
            </a:pPr>
            <a:r>
              <a:rPr lang="en-US" sz="2800" spc="-5" dirty="0">
                <a:latin typeface="Calibri"/>
                <a:cs typeface="Calibri"/>
              </a:rPr>
              <a:t>If student is not eligible for Max Pell and parents’ AGI &lt;=Min Pell AGI limit for their family size, student is eligible for Min Pell</a:t>
            </a:r>
          </a:p>
          <a:p>
            <a:pPr marL="355600" indent="-342900">
              <a:lnSpc>
                <a:spcPct val="100000"/>
              </a:lnSpc>
              <a:buFont typeface="Arial"/>
              <a:buChar char="•"/>
              <a:tabLst>
                <a:tab pos="355600" algn="l"/>
              </a:tabLst>
            </a:pPr>
            <a:r>
              <a:rPr lang="en-US" sz="2800" spc="-5" dirty="0">
                <a:latin typeface="Calibri"/>
                <a:cs typeface="Calibri"/>
              </a:rPr>
              <a:t>Student may qualify for a different Pell Grant amount based on their SAI</a:t>
            </a:r>
          </a:p>
          <a:p>
            <a:pPr marL="355600" indent="-342900">
              <a:lnSpc>
                <a:spcPct val="100000"/>
              </a:lnSpc>
              <a:buFont typeface="Arial"/>
              <a:buChar char="•"/>
              <a:tabLst>
                <a:tab pos="355600" algn="l"/>
              </a:tabLst>
            </a:pPr>
            <a:r>
              <a:rPr lang="en-US" sz="2800" spc="-5" dirty="0">
                <a:latin typeface="Calibri"/>
                <a:cs typeface="Calibri"/>
              </a:rPr>
              <a:t>Award amounts will be impacted by enrollment status and lifetime Pell limits</a:t>
            </a:r>
          </a:p>
        </p:txBody>
      </p:sp>
    </p:spTree>
    <p:extLst>
      <p:ext uri="{BB962C8B-B14F-4D97-AF65-F5344CB8AC3E}">
        <p14:creationId xmlns:p14="http://schemas.microsoft.com/office/powerpoint/2010/main" val="95241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219200"/>
            <a:ext cx="10018713"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 Calculation</a:t>
            </a:r>
            <a:endParaRPr dirty="0">
              <a:solidFill>
                <a:schemeClr val="accent1">
                  <a:lumMod val="75000"/>
                </a:schemeClr>
              </a:solidFill>
            </a:endParaRPr>
          </a:p>
        </p:txBody>
      </p:sp>
      <p:sp>
        <p:nvSpPr>
          <p:cNvPr id="3" name="object 3"/>
          <p:cNvSpPr txBox="1"/>
          <p:nvPr/>
        </p:nvSpPr>
        <p:spPr>
          <a:xfrm>
            <a:off x="1295400" y="2819400"/>
            <a:ext cx="10490039" cy="2585323"/>
          </a:xfrm>
          <a:prstGeom prst="rect">
            <a:avLst/>
          </a:prstGeom>
        </p:spPr>
        <p:txBody>
          <a:bodyPr vert="horz" wrap="square" lIns="0" tIns="0" rIns="0" bIns="0" rtlCol="0">
            <a:spAutoFit/>
          </a:bodyPr>
          <a:lstStyle/>
          <a:p>
            <a:pPr marL="355600" indent="-342900">
              <a:buFont typeface="Arial"/>
              <a:buChar char="•"/>
              <a:tabLst>
                <a:tab pos="355600" algn="l"/>
              </a:tabLst>
            </a:pPr>
            <a:r>
              <a:rPr lang="en-US" sz="2800" spc="-5" dirty="0">
                <a:latin typeface="Calibri"/>
                <a:cs typeface="Calibri"/>
              </a:rPr>
              <a:t>Three Pell outcomes for eligible students</a:t>
            </a:r>
          </a:p>
          <a:p>
            <a:pPr marL="812800" lvl="1" indent="-342900">
              <a:buFont typeface="Arial"/>
              <a:buChar char="•"/>
              <a:tabLst>
                <a:tab pos="355600" algn="l"/>
              </a:tabLst>
            </a:pPr>
            <a:r>
              <a:rPr lang="en-US" sz="2800" spc="-5" dirty="0">
                <a:latin typeface="Calibri"/>
                <a:cs typeface="Calibri"/>
              </a:rPr>
              <a:t>Automatic Max Pell </a:t>
            </a:r>
          </a:p>
          <a:p>
            <a:pPr marL="812800" lvl="1" indent="-342900">
              <a:buFont typeface="Arial"/>
              <a:buChar char="•"/>
              <a:tabLst>
                <a:tab pos="355600" algn="l"/>
              </a:tabLst>
            </a:pPr>
            <a:r>
              <a:rPr lang="en-US" sz="2800" spc="-5" dirty="0">
                <a:latin typeface="Calibri"/>
                <a:cs typeface="Calibri"/>
              </a:rPr>
              <a:t>The difference between Annual Max Pell and the student’s SAI (round to the nearest $5)</a:t>
            </a:r>
          </a:p>
          <a:p>
            <a:pPr marL="812800" lvl="1" indent="-342900">
              <a:buFont typeface="Arial"/>
              <a:buChar char="•"/>
              <a:tabLst>
                <a:tab pos="355600" algn="l"/>
              </a:tabLst>
            </a:pPr>
            <a:r>
              <a:rPr lang="en-US" sz="2800" spc="-5" dirty="0">
                <a:latin typeface="Calibri"/>
                <a:cs typeface="Calibri"/>
              </a:rPr>
              <a:t>Minimum Pell (10% of Max Pell)</a:t>
            </a:r>
          </a:p>
          <a:p>
            <a:pPr marL="355600" indent="-342900">
              <a:buFont typeface="Arial"/>
              <a:buChar char="•"/>
              <a:tabLst>
                <a:tab pos="355600" algn="l"/>
              </a:tabLst>
            </a:pPr>
            <a:r>
              <a:rPr lang="en-US" sz="2800" spc="-5" dirty="0">
                <a:latin typeface="Calibri"/>
                <a:cs typeface="Calibri"/>
              </a:rPr>
              <a:t>If scheduled award exceeds COA, must be reduced</a:t>
            </a:r>
          </a:p>
        </p:txBody>
      </p:sp>
    </p:spTree>
    <p:extLst>
      <p:ext uri="{BB962C8B-B14F-4D97-AF65-F5344CB8AC3E}">
        <p14:creationId xmlns:p14="http://schemas.microsoft.com/office/powerpoint/2010/main" val="32737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295400"/>
            <a:ext cx="11201400" cy="1354217"/>
          </a:xfrm>
          <a:prstGeom prst="rect">
            <a:avLst/>
          </a:prstGeom>
        </p:spPr>
        <p:txBody>
          <a:bodyPr vert="horz" wrap="square" lIns="0" tIns="0" rIns="0" bIns="0" rtlCol="0">
            <a:spAutoFit/>
          </a:bodyPr>
          <a:lstStyle/>
          <a:p>
            <a:pPr marL="2562225">
              <a:lnSpc>
                <a:spcPct val="100000"/>
              </a:lnSpc>
            </a:pPr>
            <a:br>
              <a:rPr lang="en-US" dirty="0"/>
            </a:br>
            <a:r>
              <a:rPr lang="en-US" dirty="0">
                <a:solidFill>
                  <a:schemeClr val="accent1">
                    <a:lumMod val="75000"/>
                  </a:schemeClr>
                </a:solidFill>
              </a:rPr>
              <a:t>24-25 Pell Grant Enrollment Intensity</a:t>
            </a:r>
            <a:endParaRPr dirty="0">
              <a:solidFill>
                <a:schemeClr val="accent1">
                  <a:lumMod val="75000"/>
                </a:schemeClr>
              </a:solidFill>
            </a:endParaRPr>
          </a:p>
        </p:txBody>
      </p:sp>
      <p:sp>
        <p:nvSpPr>
          <p:cNvPr id="3" name="object 3"/>
          <p:cNvSpPr txBox="1"/>
          <p:nvPr/>
        </p:nvSpPr>
        <p:spPr>
          <a:xfrm>
            <a:off x="1371600" y="2649617"/>
            <a:ext cx="10490039" cy="1292662"/>
          </a:xfrm>
          <a:prstGeom prst="rect">
            <a:avLst/>
          </a:prstGeom>
        </p:spPr>
        <p:txBody>
          <a:bodyPr vert="horz" wrap="square" lIns="0" tIns="0" rIns="0" bIns="0" rtlCol="0">
            <a:spAutoFit/>
          </a:bodyPr>
          <a:lstStyle/>
          <a:p>
            <a:pPr marL="355600" indent="-342900">
              <a:buFont typeface="Arial"/>
              <a:buChar char="•"/>
              <a:tabLst>
                <a:tab pos="355600" algn="l"/>
              </a:tabLst>
            </a:pPr>
            <a:r>
              <a:rPr lang="en-US" sz="2800" spc="-5" dirty="0">
                <a:latin typeface="Calibri"/>
                <a:cs typeface="Calibri"/>
              </a:rPr>
              <a:t>Percentage of full-time enrollment at which a student is enrolled. </a:t>
            </a:r>
          </a:p>
          <a:p>
            <a:pPr marL="812800" lvl="1" indent="-342900">
              <a:buFont typeface="Arial"/>
              <a:buChar char="•"/>
              <a:tabLst>
                <a:tab pos="355600" algn="l"/>
              </a:tabLst>
            </a:pPr>
            <a:r>
              <a:rPr lang="en-US" sz="2800" spc="-5" dirty="0">
                <a:latin typeface="Calibri"/>
                <a:cs typeface="Calibri"/>
              </a:rPr>
              <a:t>Ex. If FT = 12 credit </a:t>
            </a:r>
            <a:r>
              <a:rPr lang="en-US" sz="2800" spc="-5" dirty="0" err="1">
                <a:latin typeface="Calibri"/>
                <a:cs typeface="Calibri"/>
              </a:rPr>
              <a:t>hrs</a:t>
            </a:r>
            <a:r>
              <a:rPr lang="en-US" sz="2800" spc="-5" dirty="0">
                <a:latin typeface="Calibri"/>
                <a:cs typeface="Calibri"/>
              </a:rPr>
              <a:t> and student is enrolled in 7, enrollment intensity = 7/12*100%=58%</a:t>
            </a:r>
          </a:p>
        </p:txBody>
      </p:sp>
      <p:pic>
        <p:nvPicPr>
          <p:cNvPr id="5" name="Picture 4">
            <a:extLst>
              <a:ext uri="{FF2B5EF4-FFF2-40B4-BE49-F238E27FC236}">
                <a16:creationId xmlns:a16="http://schemas.microsoft.com/office/drawing/2014/main" id="{AD753786-CDEB-D89A-AECE-B01B74E74B63}"/>
              </a:ext>
            </a:extLst>
          </p:cNvPr>
          <p:cNvPicPr>
            <a:picLocks noChangeAspect="1"/>
          </p:cNvPicPr>
          <p:nvPr/>
        </p:nvPicPr>
        <p:blipFill>
          <a:blip r:embed="rId3"/>
          <a:stretch>
            <a:fillRect/>
          </a:stretch>
        </p:blipFill>
        <p:spPr>
          <a:xfrm>
            <a:off x="6477000" y="3505200"/>
            <a:ext cx="4727562" cy="3200400"/>
          </a:xfrm>
          <a:prstGeom prst="rect">
            <a:avLst/>
          </a:prstGeom>
        </p:spPr>
      </p:pic>
      <p:sp>
        <p:nvSpPr>
          <p:cNvPr id="7" name="TextBox 6">
            <a:extLst>
              <a:ext uri="{FF2B5EF4-FFF2-40B4-BE49-F238E27FC236}">
                <a16:creationId xmlns:a16="http://schemas.microsoft.com/office/drawing/2014/main" id="{E928A80B-ECBF-C978-45D0-FEBD8FA2086A}"/>
              </a:ext>
            </a:extLst>
          </p:cNvPr>
          <p:cNvSpPr txBox="1"/>
          <p:nvPr/>
        </p:nvSpPr>
        <p:spPr>
          <a:xfrm>
            <a:off x="1371600" y="3985111"/>
            <a:ext cx="4968240" cy="2677656"/>
          </a:xfrm>
          <a:prstGeom prst="rect">
            <a:avLst/>
          </a:prstGeom>
          <a:noFill/>
        </p:spPr>
        <p:txBody>
          <a:bodyPr wrap="square">
            <a:spAutoFit/>
          </a:bodyPr>
          <a:lstStyle/>
          <a:p>
            <a:pPr marL="355600" indent="-342900">
              <a:buFont typeface="Arial"/>
              <a:buChar char="•"/>
              <a:tabLst>
                <a:tab pos="355600" algn="l"/>
              </a:tabLst>
            </a:pPr>
            <a:r>
              <a:rPr lang="en-US" sz="2800" spc="-5" dirty="0">
                <a:latin typeface="Calibri"/>
                <a:cs typeface="Calibri"/>
              </a:rPr>
              <a:t>Programs with non-standard terms = multiply the # of weeks in each term by the # of credit hours, then dividing by the # of weeks in an academic year </a:t>
            </a:r>
          </a:p>
        </p:txBody>
      </p:sp>
    </p:spTree>
    <p:extLst>
      <p:ext uri="{BB962C8B-B14F-4D97-AF65-F5344CB8AC3E}">
        <p14:creationId xmlns:p14="http://schemas.microsoft.com/office/powerpoint/2010/main" val="781243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Theme1" id="{0A38044B-88B5-4A51-A9D6-EFBF97BCD12E}" vid="{24B49313-8D3B-4242-8CC9-9839CA096A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1926</TotalTime>
  <Words>1560</Words>
  <Application>Microsoft Office PowerPoint</Application>
  <PresentationFormat>Widescreen</PresentationFormat>
  <Paragraphs>133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Theme1</vt:lpstr>
      <vt:lpstr>PowerPoint Presentation</vt:lpstr>
      <vt:lpstr>PowerPoint Presentation</vt:lpstr>
      <vt:lpstr> Pell Grant</vt:lpstr>
      <vt:lpstr> Year-Round Pell</vt:lpstr>
      <vt:lpstr> Pell Grant LEU</vt:lpstr>
      <vt:lpstr> 24-25 Pell Grant</vt:lpstr>
      <vt:lpstr> 24-25 Pell Grant</vt:lpstr>
      <vt:lpstr> 24-25 Pell Grant Calculation</vt:lpstr>
      <vt:lpstr> 24-25 Pell Grant Enrollment Intensity</vt:lpstr>
      <vt:lpstr> 24-25 Pell Grant Formulas</vt:lpstr>
      <vt:lpstr> 24-25 Pell Grant Formulas</vt:lpstr>
      <vt:lpstr> 24-25 Pell Grant Formulas</vt:lpstr>
      <vt:lpstr>Iraq &amp; Afghanistan Service Grants</vt:lpstr>
      <vt:lpstr>Iraq &amp; Afghanistan Service Grants</vt:lpstr>
      <vt:lpstr>Children of Fallen Heroes Scholarship</vt:lpstr>
      <vt:lpstr>Children of Fallen Heroes Scholarship</vt:lpstr>
      <vt:lpstr>TEACH Grant</vt:lpstr>
      <vt:lpstr>TEACH Grant</vt:lpstr>
      <vt:lpstr>FSEOG</vt:lpstr>
      <vt:lpstr>FSEOG</vt:lpstr>
      <vt:lpstr>FSEOG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Loans and Smart Borrowing</dc:title>
  <dc:creator>Riebel, Brad</dc:creator>
  <cp:lastModifiedBy>Engebretson, Pam</cp:lastModifiedBy>
  <cp:revision>18</cp:revision>
  <cp:lastPrinted>2019-02-12T20:30:14Z</cp:lastPrinted>
  <dcterms:created xsi:type="dcterms:W3CDTF">2019-01-31T12:17:29Z</dcterms:created>
  <dcterms:modified xsi:type="dcterms:W3CDTF">2024-01-29T17:29:22Z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2018-02-01T00:00:00Z</vt:filetime>
  </property>
  <property fmtid="{D5CDD505-2E9C-101B-9397-08002B2CF9AE}" pid="3" name="LastSaved">
    <vt:filetime>2019-01-31T00:00:00Z</vt:filetime>
  </property>
</Properties>
</file>